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7"/>
  </p:notesMasterIdLst>
  <p:sldIdLst>
    <p:sldId id="5267" r:id="rId2"/>
    <p:sldId id="5340" r:id="rId3"/>
    <p:sldId id="5348" r:id="rId4"/>
    <p:sldId id="4181" r:id="rId5"/>
    <p:sldId id="4194" r:id="rId6"/>
    <p:sldId id="4182" r:id="rId7"/>
    <p:sldId id="4195" r:id="rId8"/>
    <p:sldId id="4196" r:id="rId9"/>
    <p:sldId id="4197" r:id="rId10"/>
    <p:sldId id="4184" r:id="rId11"/>
    <p:sldId id="5321" r:id="rId12"/>
    <p:sldId id="5322" r:id="rId13"/>
    <p:sldId id="5349" r:id="rId14"/>
    <p:sldId id="310" r:id="rId15"/>
    <p:sldId id="5217" r:id="rId16"/>
    <p:sldId id="5345" r:id="rId17"/>
    <p:sldId id="5346" r:id="rId18"/>
    <p:sldId id="5351" r:id="rId19"/>
    <p:sldId id="318" r:id="rId20"/>
    <p:sldId id="5342" r:id="rId21"/>
    <p:sldId id="5343" r:id="rId22"/>
    <p:sldId id="311" r:id="rId23"/>
    <p:sldId id="316" r:id="rId24"/>
    <p:sldId id="317" r:id="rId25"/>
    <p:sldId id="312" r:id="rId26"/>
    <p:sldId id="5218" r:id="rId27"/>
    <p:sldId id="5350" r:id="rId28"/>
    <p:sldId id="308" r:id="rId29"/>
    <p:sldId id="5324" r:id="rId30"/>
    <p:sldId id="5323" r:id="rId31"/>
    <p:sldId id="5326" r:id="rId32"/>
    <p:sldId id="5325" r:id="rId33"/>
    <p:sldId id="5223" r:id="rId34"/>
    <p:sldId id="359" r:id="rId35"/>
    <p:sldId id="361" r:id="rId36"/>
    <p:sldId id="364" r:id="rId37"/>
    <p:sldId id="365" r:id="rId38"/>
    <p:sldId id="5327" r:id="rId39"/>
    <p:sldId id="362" r:id="rId40"/>
    <p:sldId id="5258" r:id="rId41"/>
    <p:sldId id="5260" r:id="rId42"/>
    <p:sldId id="5328" r:id="rId43"/>
    <p:sldId id="5333" r:id="rId44"/>
    <p:sldId id="5334" r:id="rId45"/>
    <p:sldId id="5226" r:id="rId46"/>
    <p:sldId id="5332" r:id="rId47"/>
    <p:sldId id="5336" r:id="rId48"/>
    <p:sldId id="5335" r:id="rId49"/>
    <p:sldId id="5329" r:id="rId50"/>
    <p:sldId id="5330" r:id="rId51"/>
    <p:sldId id="5337" r:id="rId52"/>
    <p:sldId id="5339" r:id="rId53"/>
    <p:sldId id="5338" r:id="rId54"/>
    <p:sldId id="5347" r:id="rId55"/>
    <p:sldId id="29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017069-47BB-1742-B742-87EF3C5026F8}" type="datetimeFigureOut">
              <a:t>8/27/24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C327E1-3857-9440-9867-386FA8D9B7DF}" type="slidenum">
              <a:t>‹#›</a:t>
            </a:fld>
            <a:endParaRPr lang="en-US"/>
          </a:p>
        </p:txBody>
      </p:sp>
    </p:spTree>
    <p:extLst>
      <p:ext uri="{BB962C8B-B14F-4D97-AF65-F5344CB8AC3E}">
        <p14:creationId xmlns:p14="http://schemas.microsoft.com/office/powerpoint/2010/main" val="857954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C327E1-3857-9440-9867-386FA8D9B7DF}" type="slidenum">
              <a:t>22</a:t>
            </a:fld>
            <a:endParaRPr lang="en-US"/>
          </a:p>
        </p:txBody>
      </p:sp>
    </p:spTree>
    <p:extLst>
      <p:ext uri="{BB962C8B-B14F-4D97-AF65-F5344CB8AC3E}">
        <p14:creationId xmlns:p14="http://schemas.microsoft.com/office/powerpoint/2010/main" val="436101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AB3A-29A6-DFEE-BD98-EF39BFFC1F05}"/>
              </a:ext>
            </a:extLst>
          </p:cNvPr>
          <p:cNvSpPr>
            <a:spLocks noGrp="1"/>
          </p:cNvSpPr>
          <p:nvPr>
            <p:ph type="ctrTitle"/>
          </p:nvPr>
        </p:nvSpPr>
        <p:spPr>
          <a:xfrm>
            <a:off x="1524000" y="1122363"/>
            <a:ext cx="9144000" cy="2387600"/>
          </a:xfrm>
        </p:spPr>
        <p:txBody>
          <a:bodyPr anchor="b"/>
          <a:lstStyle>
            <a:lvl1pPr algn="ctr">
              <a:defRPr sz="6000" b="1" i="1">
                <a:latin typeface="Garamond" panose="02020404030301010803"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6CE5CF12-38FC-E9AF-C7A1-3400183156AE}"/>
              </a:ext>
            </a:extLst>
          </p:cNvPr>
          <p:cNvSpPr>
            <a:spLocks noGrp="1"/>
          </p:cNvSpPr>
          <p:nvPr>
            <p:ph type="subTitle" idx="1"/>
          </p:nvPr>
        </p:nvSpPr>
        <p:spPr>
          <a:xfrm>
            <a:off x="1524000" y="3602038"/>
            <a:ext cx="9144000" cy="1655762"/>
          </a:xfrm>
        </p:spPr>
        <p:txBody>
          <a:bodyPr/>
          <a:lstStyle>
            <a:lvl1pPr marL="0" indent="0" algn="ctr">
              <a:buNone/>
              <a:defRPr sz="2400" i="1">
                <a:latin typeface="Garamond" panose="020204040303010108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860FCD-458D-4E43-4383-761668C08F1B}"/>
              </a:ext>
            </a:extLst>
          </p:cNvPr>
          <p:cNvSpPr>
            <a:spLocks noGrp="1"/>
          </p:cNvSpPr>
          <p:nvPr>
            <p:ph type="dt" sz="half" idx="10"/>
          </p:nvPr>
        </p:nvSpPr>
        <p:spPr/>
        <p:txBody>
          <a:bodyPr/>
          <a:lstStyle/>
          <a:p>
            <a:fld id="{373503AD-24D2-F04B-A5C1-AA31754D0B29}" type="datetimeFigureOut">
              <a:t>8/22/24</a:t>
            </a:fld>
            <a:endParaRPr lang="en-US"/>
          </a:p>
        </p:txBody>
      </p:sp>
      <p:sp>
        <p:nvSpPr>
          <p:cNvPr id="5" name="Footer Placeholder 4">
            <a:extLst>
              <a:ext uri="{FF2B5EF4-FFF2-40B4-BE49-F238E27FC236}">
                <a16:creationId xmlns:a16="http://schemas.microsoft.com/office/drawing/2014/main" id="{D1B2C482-3E9F-C58A-8385-3FD092398A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3B55F-4685-78A8-3C5E-C85E35D885D3}"/>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82287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267E-81CC-F7F8-9DBA-AB2394D38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5FFE4B-D240-94D3-5140-66C4985B78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D0411-E2C1-AC06-E40A-B13FA9AC34C0}"/>
              </a:ext>
            </a:extLst>
          </p:cNvPr>
          <p:cNvSpPr>
            <a:spLocks noGrp="1"/>
          </p:cNvSpPr>
          <p:nvPr>
            <p:ph type="dt" sz="half" idx="10"/>
          </p:nvPr>
        </p:nvSpPr>
        <p:spPr/>
        <p:txBody>
          <a:bodyPr/>
          <a:lstStyle/>
          <a:p>
            <a:fld id="{373503AD-24D2-F04B-A5C1-AA31754D0B29}" type="datetimeFigureOut">
              <a:t>8/22/24</a:t>
            </a:fld>
            <a:endParaRPr lang="en-US"/>
          </a:p>
        </p:txBody>
      </p:sp>
      <p:sp>
        <p:nvSpPr>
          <p:cNvPr id="5" name="Footer Placeholder 4">
            <a:extLst>
              <a:ext uri="{FF2B5EF4-FFF2-40B4-BE49-F238E27FC236}">
                <a16:creationId xmlns:a16="http://schemas.microsoft.com/office/drawing/2014/main" id="{32A1386E-7A89-2DFF-6177-D4FD5A8E0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793D28-63D2-BB70-16DF-1DD1DE52BE26}"/>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335919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D3DC68-7388-25FF-0F7C-C72D7F34B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E38907-869C-1080-2002-FB051E83A5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757DF-7A85-348C-5F94-CD8677C61848}"/>
              </a:ext>
            </a:extLst>
          </p:cNvPr>
          <p:cNvSpPr>
            <a:spLocks noGrp="1"/>
          </p:cNvSpPr>
          <p:nvPr>
            <p:ph type="dt" sz="half" idx="10"/>
          </p:nvPr>
        </p:nvSpPr>
        <p:spPr/>
        <p:txBody>
          <a:bodyPr/>
          <a:lstStyle/>
          <a:p>
            <a:fld id="{373503AD-24D2-F04B-A5C1-AA31754D0B29}" type="datetimeFigureOut">
              <a:t>8/22/24</a:t>
            </a:fld>
            <a:endParaRPr lang="en-US"/>
          </a:p>
        </p:txBody>
      </p:sp>
      <p:sp>
        <p:nvSpPr>
          <p:cNvPr id="5" name="Footer Placeholder 4">
            <a:extLst>
              <a:ext uri="{FF2B5EF4-FFF2-40B4-BE49-F238E27FC236}">
                <a16:creationId xmlns:a16="http://schemas.microsoft.com/office/drawing/2014/main" id="{E8A8683E-816F-6E1A-A80F-81574D631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0CBC1B-47DC-B7D3-7968-C87D6C7FA6FF}"/>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797386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609600" y="1524001"/>
            <a:ext cx="10972800" cy="4602163"/>
          </a:xfrm>
          <a:prstGeom prst="rect">
            <a:avLst/>
          </a:prstGeo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http://ontologist.com</a:t>
            </a:r>
          </a:p>
        </p:txBody>
      </p:sp>
      <p:sp>
        <p:nvSpPr>
          <p:cNvPr id="6" name="Rectangle 6"/>
          <p:cNvSpPr>
            <a:spLocks noGrp="1" noChangeArrowheads="1"/>
          </p:cNvSpPr>
          <p:nvPr>
            <p:ph type="sldNum" sz="quarter" idx="12"/>
          </p:nvPr>
        </p:nvSpPr>
        <p:spPr>
          <a:ln/>
        </p:spPr>
        <p:txBody>
          <a:bodyPr/>
          <a:lstStyle>
            <a:lvl1pPr>
              <a:defRPr/>
            </a:lvl1pPr>
          </a:lstStyle>
          <a:p>
            <a:pPr>
              <a:defRPr/>
            </a:pPr>
            <a:fld id="{C411CC99-896E-46B2-9B2B-ED07EA2F8C3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151553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 Two">
    <p:spTree>
      <p:nvGrpSpPr>
        <p:cNvPr id="1" name=""/>
        <p:cNvGrpSpPr/>
        <p:nvPr/>
      </p:nvGrpSpPr>
      <p:grpSpPr>
        <a:xfrm>
          <a:off x="0" y="0"/>
          <a:ext cx="0" cy="0"/>
          <a:chOff x="0" y="0"/>
          <a:chExt cx="0" cy="0"/>
        </a:xfrm>
      </p:grpSpPr>
      <p:sp>
        <p:nvSpPr>
          <p:cNvPr id="2" name="Title 1"/>
          <p:cNvSpPr>
            <a:spLocks noGrp="1"/>
          </p:cNvSpPr>
          <p:nvPr>
            <p:ph type="title"/>
          </p:nvPr>
        </p:nvSpPr>
        <p:spPr>
          <a:xfrm>
            <a:off x="719403" y="685800"/>
            <a:ext cx="10761397" cy="914400"/>
          </a:xfrm>
        </p:spPr>
        <p:txBody>
          <a:bodyPr/>
          <a:lstStyle/>
          <a:p>
            <a:r>
              <a:rPr lang="en-US" noProof="0"/>
              <a:t>Click to edit Master title style</a:t>
            </a:r>
            <a:endParaRPr lang="en-GB" noProof="0"/>
          </a:p>
        </p:txBody>
      </p:sp>
      <p:sp>
        <p:nvSpPr>
          <p:cNvPr id="28" name="Content Placeholder 26"/>
          <p:cNvSpPr>
            <a:spLocks noGrp="1"/>
          </p:cNvSpPr>
          <p:nvPr>
            <p:ph sz="quarter" idx="14"/>
          </p:nvPr>
        </p:nvSpPr>
        <p:spPr>
          <a:xfrm>
            <a:off x="711200" y="1752602"/>
            <a:ext cx="5283200" cy="441959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1" name="Content Placeholder 26"/>
          <p:cNvSpPr>
            <a:spLocks noGrp="1"/>
          </p:cNvSpPr>
          <p:nvPr>
            <p:ph sz="quarter" idx="15"/>
          </p:nvPr>
        </p:nvSpPr>
        <p:spPr>
          <a:xfrm>
            <a:off x="6197602" y="1752600"/>
            <a:ext cx="5283199" cy="44196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Slide Number Placeholder 15"/>
          <p:cNvSpPr>
            <a:spLocks noGrp="1"/>
          </p:cNvSpPr>
          <p:nvPr>
            <p:ph type="sldNum" sz="quarter" idx="18"/>
          </p:nvPr>
        </p:nvSpPr>
        <p:spPr/>
        <p:txBody>
          <a:bodyPr/>
          <a:lstStyle/>
          <a:p>
            <a:r>
              <a:rPr lang="en-GB"/>
              <a:t>Slide </a:t>
            </a:r>
            <a:fld id="{E44EE0AE-258D-448E-BE6F-A5950D950578}" type="slidenum">
              <a:rPr lang="en-GB" smtClean="0"/>
              <a:pPr/>
              <a:t>‹#›</a:t>
            </a:fld>
            <a:endParaRPr lang="en-GB"/>
          </a:p>
        </p:txBody>
      </p:sp>
      <p:sp>
        <p:nvSpPr>
          <p:cNvPr id="17" name="PwCFirm"/>
          <p:cNvSpPr txBox="1"/>
          <p:nvPr userDrawn="1"/>
        </p:nvSpPr>
        <p:spPr>
          <a:xfrm>
            <a:off x="711200" y="6477001"/>
            <a:ext cx="34544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endParaRPr kumimoji="0" lang="en-GB" sz="1000" b="0" i="0" u="none" baseline="0" dirty="0" err="1">
              <a:effectLst/>
              <a:latin typeface="Arial"/>
            </a:endParaRPr>
          </a:p>
        </p:txBody>
      </p:sp>
    </p:spTree>
    <p:extLst>
      <p:ext uri="{BB962C8B-B14F-4D97-AF65-F5344CB8AC3E}">
        <p14:creationId xmlns:p14="http://schemas.microsoft.com/office/powerpoint/2010/main" val="1307741739"/>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0E112-A927-1C8B-4937-ED78DFF1B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C591FF-0BA0-BCAC-2C51-C55A2A293501}"/>
              </a:ext>
            </a:extLst>
          </p:cNvPr>
          <p:cNvSpPr>
            <a:spLocks noGrp="1"/>
          </p:cNvSpPr>
          <p:nvPr>
            <p:ph idx="1"/>
          </p:nvPr>
        </p:nvSpPr>
        <p:spPr/>
        <p:txBody>
          <a:bodyPr/>
          <a:lstStyle>
            <a:lvl1pPr>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5C3C4-2370-B734-AFA3-F1F96925E7E1}"/>
              </a:ext>
            </a:extLst>
          </p:cNvPr>
          <p:cNvSpPr>
            <a:spLocks noGrp="1"/>
          </p:cNvSpPr>
          <p:nvPr>
            <p:ph type="dt" sz="half" idx="10"/>
          </p:nvPr>
        </p:nvSpPr>
        <p:spPr/>
        <p:txBody>
          <a:bodyPr/>
          <a:lstStyle/>
          <a:p>
            <a:fld id="{373503AD-24D2-F04B-A5C1-AA31754D0B29}" type="datetimeFigureOut">
              <a:t>8/22/24</a:t>
            </a:fld>
            <a:endParaRPr lang="en-US"/>
          </a:p>
        </p:txBody>
      </p:sp>
      <p:sp>
        <p:nvSpPr>
          <p:cNvPr id="5" name="Footer Placeholder 4">
            <a:extLst>
              <a:ext uri="{FF2B5EF4-FFF2-40B4-BE49-F238E27FC236}">
                <a16:creationId xmlns:a16="http://schemas.microsoft.com/office/drawing/2014/main" id="{6873588F-BFE8-14DC-7927-C6078500A9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7CD1F8-C396-DE68-E171-06B5B9E9FD9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333922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ED80-6B29-BF97-5E24-90120002AD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2BC69B-2519-C00A-7ED6-4B3D850CE2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D8F03B-6149-6334-C0CD-343AB4C3B0B0}"/>
              </a:ext>
            </a:extLst>
          </p:cNvPr>
          <p:cNvSpPr>
            <a:spLocks noGrp="1"/>
          </p:cNvSpPr>
          <p:nvPr>
            <p:ph type="dt" sz="half" idx="10"/>
          </p:nvPr>
        </p:nvSpPr>
        <p:spPr/>
        <p:txBody>
          <a:bodyPr/>
          <a:lstStyle/>
          <a:p>
            <a:fld id="{373503AD-24D2-F04B-A5C1-AA31754D0B29}" type="datetimeFigureOut">
              <a:t>8/22/24</a:t>
            </a:fld>
            <a:endParaRPr lang="en-US"/>
          </a:p>
        </p:txBody>
      </p:sp>
      <p:sp>
        <p:nvSpPr>
          <p:cNvPr id="5" name="Footer Placeholder 4">
            <a:extLst>
              <a:ext uri="{FF2B5EF4-FFF2-40B4-BE49-F238E27FC236}">
                <a16:creationId xmlns:a16="http://schemas.microsoft.com/office/drawing/2014/main" id="{29593516-BB31-DA4D-AB6F-BFB01C128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D5CDE-B307-21F2-867C-DC4DF8C4E40C}"/>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221190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9E6A-17B8-778C-FF75-E619928E45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F12D5B-44EE-EA69-D35D-B626A46A3B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098F79-219E-C8B9-56F1-2A85BCDD22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6C47F3-7FED-DB77-E9F1-E29624879858}"/>
              </a:ext>
            </a:extLst>
          </p:cNvPr>
          <p:cNvSpPr>
            <a:spLocks noGrp="1"/>
          </p:cNvSpPr>
          <p:nvPr>
            <p:ph type="dt" sz="half" idx="10"/>
          </p:nvPr>
        </p:nvSpPr>
        <p:spPr/>
        <p:txBody>
          <a:bodyPr/>
          <a:lstStyle/>
          <a:p>
            <a:fld id="{373503AD-24D2-F04B-A5C1-AA31754D0B29}" type="datetimeFigureOut">
              <a:t>8/22/24</a:t>
            </a:fld>
            <a:endParaRPr lang="en-US"/>
          </a:p>
        </p:txBody>
      </p:sp>
      <p:sp>
        <p:nvSpPr>
          <p:cNvPr id="6" name="Footer Placeholder 5">
            <a:extLst>
              <a:ext uri="{FF2B5EF4-FFF2-40B4-BE49-F238E27FC236}">
                <a16:creationId xmlns:a16="http://schemas.microsoft.com/office/drawing/2014/main" id="{18EF1799-6EFC-203F-E1CB-253CAC90D6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1442B-11ED-F7AA-01B8-2C3F0A493070}"/>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342684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C431-DE4B-789D-E456-86E843FE98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58DA6-172B-3E50-92E9-D56DE9F2FD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86F6EC-1FD3-07D2-3AD8-FA4B913BE2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C3ABFD-6F34-181F-BECB-84D0612FAF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9D10FC-BD05-41C3-DE2E-969CC433D3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8D0D49-9A1B-0478-BDC8-4764F5078B45}"/>
              </a:ext>
            </a:extLst>
          </p:cNvPr>
          <p:cNvSpPr>
            <a:spLocks noGrp="1"/>
          </p:cNvSpPr>
          <p:nvPr>
            <p:ph type="dt" sz="half" idx="10"/>
          </p:nvPr>
        </p:nvSpPr>
        <p:spPr/>
        <p:txBody>
          <a:bodyPr/>
          <a:lstStyle/>
          <a:p>
            <a:fld id="{373503AD-24D2-F04B-A5C1-AA31754D0B29}" type="datetimeFigureOut">
              <a:t>8/22/24</a:t>
            </a:fld>
            <a:endParaRPr lang="en-US"/>
          </a:p>
        </p:txBody>
      </p:sp>
      <p:sp>
        <p:nvSpPr>
          <p:cNvPr id="8" name="Footer Placeholder 7">
            <a:extLst>
              <a:ext uri="{FF2B5EF4-FFF2-40B4-BE49-F238E27FC236}">
                <a16:creationId xmlns:a16="http://schemas.microsoft.com/office/drawing/2014/main" id="{F9EB4F06-A0FC-EA87-1CE2-78BCB70A0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07FF98-CB54-9036-8EDA-027CE6AB532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878535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E020-6054-97A7-8621-F2F73D571E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2E7FC6-2721-FF5D-3412-027453A5AE5A}"/>
              </a:ext>
            </a:extLst>
          </p:cNvPr>
          <p:cNvSpPr>
            <a:spLocks noGrp="1"/>
          </p:cNvSpPr>
          <p:nvPr>
            <p:ph type="dt" sz="half" idx="10"/>
          </p:nvPr>
        </p:nvSpPr>
        <p:spPr/>
        <p:txBody>
          <a:bodyPr/>
          <a:lstStyle/>
          <a:p>
            <a:fld id="{373503AD-24D2-F04B-A5C1-AA31754D0B29}" type="datetimeFigureOut">
              <a:t>8/22/24</a:t>
            </a:fld>
            <a:endParaRPr lang="en-US"/>
          </a:p>
        </p:txBody>
      </p:sp>
      <p:sp>
        <p:nvSpPr>
          <p:cNvPr id="4" name="Footer Placeholder 3">
            <a:extLst>
              <a:ext uri="{FF2B5EF4-FFF2-40B4-BE49-F238E27FC236}">
                <a16:creationId xmlns:a16="http://schemas.microsoft.com/office/drawing/2014/main" id="{89BF4897-9117-CB63-FB09-E27C92E12A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CC934C-583B-7272-2491-DC5C122039A5}"/>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882135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54F60B-7360-BF46-C12F-8CE68A33A4A4}"/>
              </a:ext>
            </a:extLst>
          </p:cNvPr>
          <p:cNvSpPr>
            <a:spLocks noGrp="1"/>
          </p:cNvSpPr>
          <p:nvPr>
            <p:ph type="dt" sz="half" idx="10"/>
          </p:nvPr>
        </p:nvSpPr>
        <p:spPr/>
        <p:txBody>
          <a:bodyPr/>
          <a:lstStyle/>
          <a:p>
            <a:fld id="{373503AD-24D2-F04B-A5C1-AA31754D0B29}" type="datetimeFigureOut">
              <a:t>8/22/24</a:t>
            </a:fld>
            <a:endParaRPr lang="en-US"/>
          </a:p>
        </p:txBody>
      </p:sp>
      <p:sp>
        <p:nvSpPr>
          <p:cNvPr id="3" name="Footer Placeholder 2">
            <a:extLst>
              <a:ext uri="{FF2B5EF4-FFF2-40B4-BE49-F238E27FC236}">
                <a16:creationId xmlns:a16="http://schemas.microsoft.com/office/drawing/2014/main" id="{3A71875E-A79C-81C5-3749-C58115613C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83141A-05A2-C746-C8A1-60A7D25FCD6A}"/>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070139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7485E-2EB8-7700-F135-DE0C224CCB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95F6BE-5394-C1FF-B7DF-1C5BC169BB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18E153-E882-7D01-90F1-2257067BF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0155E-1AA0-B9FA-DEB7-16EF2879D9D1}"/>
              </a:ext>
            </a:extLst>
          </p:cNvPr>
          <p:cNvSpPr>
            <a:spLocks noGrp="1"/>
          </p:cNvSpPr>
          <p:nvPr>
            <p:ph type="dt" sz="half" idx="10"/>
          </p:nvPr>
        </p:nvSpPr>
        <p:spPr/>
        <p:txBody>
          <a:bodyPr/>
          <a:lstStyle/>
          <a:p>
            <a:fld id="{373503AD-24D2-F04B-A5C1-AA31754D0B29}" type="datetimeFigureOut">
              <a:t>8/22/24</a:t>
            </a:fld>
            <a:endParaRPr lang="en-US"/>
          </a:p>
        </p:txBody>
      </p:sp>
      <p:sp>
        <p:nvSpPr>
          <p:cNvPr id="6" name="Footer Placeholder 5">
            <a:extLst>
              <a:ext uri="{FF2B5EF4-FFF2-40B4-BE49-F238E27FC236}">
                <a16:creationId xmlns:a16="http://schemas.microsoft.com/office/drawing/2014/main" id="{56E3C570-79B3-D611-073E-63E112C686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EA60DF-032C-BDFB-61B8-E8DCB6CE79D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123179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E054-39B5-8E60-05E0-5D51DD343A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E3B5C4-9277-7D93-1F3F-7CD55984B4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CF05DD-F49D-E262-2EB1-63C906579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009B9-45C5-A0F0-43C5-44F18ED77F67}"/>
              </a:ext>
            </a:extLst>
          </p:cNvPr>
          <p:cNvSpPr>
            <a:spLocks noGrp="1"/>
          </p:cNvSpPr>
          <p:nvPr>
            <p:ph type="dt" sz="half" idx="10"/>
          </p:nvPr>
        </p:nvSpPr>
        <p:spPr/>
        <p:txBody>
          <a:bodyPr/>
          <a:lstStyle/>
          <a:p>
            <a:fld id="{373503AD-24D2-F04B-A5C1-AA31754D0B29}" type="datetimeFigureOut">
              <a:t>8/22/24</a:t>
            </a:fld>
            <a:endParaRPr lang="en-US"/>
          </a:p>
        </p:txBody>
      </p:sp>
      <p:sp>
        <p:nvSpPr>
          <p:cNvPr id="6" name="Footer Placeholder 5">
            <a:extLst>
              <a:ext uri="{FF2B5EF4-FFF2-40B4-BE49-F238E27FC236}">
                <a16:creationId xmlns:a16="http://schemas.microsoft.com/office/drawing/2014/main" id="{E9A05333-E740-591E-B01A-4D03B6A77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3EF06A-7E9A-CA09-69B4-8E1E9943882A}"/>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45426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E2A8B3-8D2F-D70B-E6B7-CBB4FE8D7A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EA30CC-EDFC-54F0-0044-07664F718D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1E6445-277D-3BA2-7EE7-E38C71E92A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3503AD-24D2-F04B-A5C1-AA31754D0B29}" type="datetimeFigureOut">
              <a:t>8/22/24</a:t>
            </a:fld>
            <a:endParaRPr lang="en-US"/>
          </a:p>
        </p:txBody>
      </p:sp>
      <p:sp>
        <p:nvSpPr>
          <p:cNvPr id="5" name="Footer Placeholder 4">
            <a:extLst>
              <a:ext uri="{FF2B5EF4-FFF2-40B4-BE49-F238E27FC236}">
                <a16:creationId xmlns:a16="http://schemas.microsoft.com/office/drawing/2014/main" id="{2673E237-4CE6-4C50-3DAB-27E3859C25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7ABBC7-97EE-5DB4-8DC8-23B77B6493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F24233-0586-EA44-99C2-E26DC30F5375}" type="slidenum">
              <a:t>‹#›</a:t>
            </a:fld>
            <a:endParaRPr lang="en-US"/>
          </a:p>
        </p:txBody>
      </p:sp>
    </p:spTree>
    <p:extLst>
      <p:ext uri="{BB962C8B-B14F-4D97-AF65-F5344CB8AC3E}">
        <p14:creationId xmlns:p14="http://schemas.microsoft.com/office/powerpoint/2010/main" val="8430791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b="1" i="1"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tandfonline.com/doi/epdf/10.1080/02684527.2022.2076329?needAccess=tru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08E61-F804-806A-2AA5-C9030F5EE4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92B585-44E0-F373-7D66-0A72DC0CFAA7}"/>
              </a:ext>
            </a:extLst>
          </p:cNvPr>
          <p:cNvSpPr>
            <a:spLocks noGrp="1"/>
          </p:cNvSpPr>
          <p:nvPr>
            <p:ph type="ctrTitle"/>
          </p:nvPr>
        </p:nvSpPr>
        <p:spPr>
          <a:xfrm>
            <a:off x="725214" y="1600200"/>
            <a:ext cx="10920248" cy="2387600"/>
          </a:xfrm>
        </p:spPr>
        <p:txBody>
          <a:bodyPr>
            <a:normAutofit/>
          </a:bodyPr>
          <a:lstStyle/>
          <a:p>
            <a:r>
              <a:rPr lang="en-US"/>
              <a:t>Foundations: Part 2</a:t>
            </a:r>
          </a:p>
        </p:txBody>
      </p:sp>
      <p:sp>
        <p:nvSpPr>
          <p:cNvPr id="3" name="Subtitle 2">
            <a:extLst>
              <a:ext uri="{FF2B5EF4-FFF2-40B4-BE49-F238E27FC236}">
                <a16:creationId xmlns:a16="http://schemas.microsoft.com/office/drawing/2014/main" id="{FEDCAA0D-E344-416A-FADC-18BA89E9C417}"/>
              </a:ext>
            </a:extLst>
          </p:cNvPr>
          <p:cNvSpPr>
            <a:spLocks noGrp="1"/>
          </p:cNvSpPr>
          <p:nvPr>
            <p:ph type="subTitle" idx="1"/>
          </p:nvPr>
        </p:nvSpPr>
        <p:spPr>
          <a:xfrm>
            <a:off x="1524000" y="4183117"/>
            <a:ext cx="9144000" cy="2307135"/>
          </a:xfrm>
        </p:spPr>
        <p:txBody>
          <a:bodyPr>
            <a:normAutofit/>
          </a:bodyPr>
          <a:lstStyle/>
          <a:p>
            <a:pPr marL="0" lvl="0" indent="0" algn="ctr" rtl="0">
              <a:lnSpc>
                <a:spcPct val="90000"/>
              </a:lnSpc>
              <a:spcBef>
                <a:spcPts val="0"/>
              </a:spcBef>
              <a:spcAft>
                <a:spcPts val="0"/>
              </a:spcAft>
              <a:buClr>
                <a:schemeClr val="dk1"/>
              </a:buClr>
              <a:buSzPts val="2400"/>
              <a:buNone/>
            </a:pPr>
            <a:r>
              <a:rPr lang="en-US"/>
              <a:t>John Beverley</a:t>
            </a:r>
          </a:p>
          <a:p>
            <a:pPr marL="0" lvl="0" indent="0" algn="ctr" rtl="0">
              <a:lnSpc>
                <a:spcPct val="90000"/>
              </a:lnSpc>
              <a:spcBef>
                <a:spcPts val="0"/>
              </a:spcBef>
              <a:spcAft>
                <a:spcPts val="0"/>
              </a:spcAft>
              <a:buClr>
                <a:schemeClr val="dk1"/>
              </a:buClr>
              <a:buSzPts val="2400"/>
              <a:buNone/>
            </a:pPr>
            <a:endParaRPr lang="en-US"/>
          </a:p>
          <a:p>
            <a:pPr marL="0" lvl="0" indent="0" algn="ctr" rtl="0">
              <a:lnSpc>
                <a:spcPct val="90000"/>
              </a:lnSpc>
              <a:spcBef>
                <a:spcPts val="0"/>
              </a:spcBef>
              <a:spcAft>
                <a:spcPts val="0"/>
              </a:spcAft>
              <a:buClr>
                <a:schemeClr val="dk1"/>
              </a:buClr>
              <a:buSzPts val="2400"/>
              <a:buNone/>
            </a:pPr>
            <a:r>
              <a:rPr lang="en-US" i="0"/>
              <a:t>Assistant Professor</a:t>
            </a:r>
            <a:r>
              <a:rPr lang="en-US"/>
              <a:t>, </a:t>
            </a:r>
            <a:r>
              <a:rPr lang="en-US" i="1"/>
              <a:t>University at Buffalo</a:t>
            </a:r>
          </a:p>
          <a:p>
            <a:pPr marL="0" lvl="0" indent="0" algn="ctr" rtl="0">
              <a:lnSpc>
                <a:spcPct val="90000"/>
              </a:lnSpc>
              <a:spcBef>
                <a:spcPts val="0"/>
              </a:spcBef>
              <a:spcAft>
                <a:spcPts val="0"/>
              </a:spcAft>
              <a:buClr>
                <a:schemeClr val="dk1"/>
              </a:buClr>
              <a:buSzPts val="2400"/>
              <a:buNone/>
            </a:pPr>
            <a:r>
              <a:rPr lang="en-US" i="0"/>
              <a:t>Co-Director, National Center for Ontological Research </a:t>
            </a:r>
          </a:p>
          <a:p>
            <a:pPr marL="0" lvl="0" indent="0" algn="ctr" rtl="0">
              <a:lnSpc>
                <a:spcPct val="90000"/>
              </a:lnSpc>
              <a:spcBef>
                <a:spcPts val="0"/>
              </a:spcBef>
              <a:spcAft>
                <a:spcPts val="0"/>
              </a:spcAft>
              <a:buClr>
                <a:schemeClr val="dk1"/>
              </a:buClr>
              <a:buSzPts val="2400"/>
              <a:buNone/>
            </a:pPr>
            <a:r>
              <a:rPr lang="en-US" i="0"/>
              <a:t>Affiliate Faculty</a:t>
            </a:r>
            <a:r>
              <a:rPr lang="en-US"/>
              <a:t>, </a:t>
            </a:r>
            <a:r>
              <a:rPr lang="en-US" i="1"/>
              <a:t>Institute of Artificial Intelligence and Data Science</a:t>
            </a:r>
          </a:p>
          <a:p>
            <a:endParaRPr lang="en-US"/>
          </a:p>
        </p:txBody>
      </p:sp>
      <p:pic>
        <p:nvPicPr>
          <p:cNvPr id="4" name="Picture 3" descr="A black background with white text&#10;&#10;Description automatically generated">
            <a:extLst>
              <a:ext uri="{FF2B5EF4-FFF2-40B4-BE49-F238E27FC236}">
                <a16:creationId xmlns:a16="http://schemas.microsoft.com/office/drawing/2014/main" id="{7B764C2D-5C0F-9D13-E029-88FEEAFC071C}"/>
              </a:ext>
            </a:extLst>
          </p:cNvPr>
          <p:cNvPicPr>
            <a:picLocks noChangeAspect="1"/>
          </p:cNvPicPr>
          <p:nvPr/>
        </p:nvPicPr>
        <p:blipFill>
          <a:blip r:embed="rId2"/>
          <a:stretch>
            <a:fillRect/>
          </a:stretch>
        </p:blipFill>
        <p:spPr>
          <a:xfrm>
            <a:off x="292099" y="304194"/>
            <a:ext cx="1638301" cy="1419861"/>
          </a:xfrm>
          <a:prstGeom prst="rect">
            <a:avLst/>
          </a:prstGeom>
        </p:spPr>
      </p:pic>
      <p:pic>
        <p:nvPicPr>
          <p:cNvPr id="5" name="Picture 4" descr="A blue sign with white text&#10;&#10;Description automatically generated">
            <a:extLst>
              <a:ext uri="{FF2B5EF4-FFF2-40B4-BE49-F238E27FC236}">
                <a16:creationId xmlns:a16="http://schemas.microsoft.com/office/drawing/2014/main" id="{A8C4D2A3-0001-4348-6C84-36120A47AFF7}"/>
              </a:ext>
            </a:extLst>
          </p:cNvPr>
          <p:cNvPicPr>
            <a:picLocks noChangeAspect="1"/>
          </p:cNvPicPr>
          <p:nvPr/>
        </p:nvPicPr>
        <p:blipFill>
          <a:blip r:embed="rId3"/>
          <a:stretch>
            <a:fillRect/>
          </a:stretch>
        </p:blipFill>
        <p:spPr>
          <a:xfrm>
            <a:off x="10463059" y="185635"/>
            <a:ext cx="1436842" cy="1414565"/>
          </a:xfrm>
          <a:prstGeom prst="rect">
            <a:avLst/>
          </a:prstGeom>
        </p:spPr>
      </p:pic>
    </p:spTree>
    <p:extLst>
      <p:ext uri="{BB962C8B-B14F-4D97-AF65-F5344CB8AC3E}">
        <p14:creationId xmlns:p14="http://schemas.microsoft.com/office/powerpoint/2010/main" val="1383840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22BE3-76CB-AA2C-9B2F-E7B5E239D6E9}"/>
            </a:ext>
          </a:extLst>
        </p:cNvPr>
        <p:cNvGrpSpPr/>
        <p:nvPr/>
      </p:nvGrpSpPr>
      <p:grpSpPr>
        <a:xfrm>
          <a:off x="0" y="0"/>
          <a:ext cx="0" cy="0"/>
          <a:chOff x="0" y="0"/>
          <a:chExt cx="0" cy="0"/>
        </a:xfrm>
      </p:grpSpPr>
      <p:pic>
        <p:nvPicPr>
          <p:cNvPr id="4" name="Picture 3" descr="A large fire in a city at night&#10;&#10;Description automatically generated">
            <a:extLst>
              <a:ext uri="{FF2B5EF4-FFF2-40B4-BE49-F238E27FC236}">
                <a16:creationId xmlns:a16="http://schemas.microsoft.com/office/drawing/2014/main" id="{BBC0FD0D-A90D-7E68-395D-CD734EB5B9AA}"/>
              </a:ext>
            </a:extLst>
          </p:cNvPr>
          <p:cNvPicPr>
            <a:picLocks noChangeAspect="1"/>
          </p:cNvPicPr>
          <p:nvPr/>
        </p:nvPicPr>
        <p:blipFill>
          <a:blip r:embed="rId2">
            <a:alphaModFix amt="5000"/>
          </a:blip>
          <a:stretch>
            <a:fillRect/>
          </a:stretch>
        </p:blipFill>
        <p:spPr>
          <a:xfrm>
            <a:off x="0" y="0"/>
            <a:ext cx="12191999" cy="6870715"/>
          </a:xfrm>
          <a:prstGeom prst="rect">
            <a:avLst/>
          </a:prstGeom>
        </p:spPr>
      </p:pic>
      <p:sp>
        <p:nvSpPr>
          <p:cNvPr id="2" name="Title 1">
            <a:extLst>
              <a:ext uri="{FF2B5EF4-FFF2-40B4-BE49-F238E27FC236}">
                <a16:creationId xmlns:a16="http://schemas.microsoft.com/office/drawing/2014/main" id="{D62CDCBD-730A-377A-6F3B-B3AEC62DC293}"/>
              </a:ext>
            </a:extLst>
          </p:cNvPr>
          <p:cNvSpPr>
            <a:spLocks noGrp="1"/>
          </p:cNvSpPr>
          <p:nvPr>
            <p:ph type="title"/>
          </p:nvPr>
        </p:nvSpPr>
        <p:spPr/>
        <p:txBody>
          <a:bodyPr/>
          <a:lstStyle/>
          <a:p>
            <a:r>
              <a:rPr lang="en-US"/>
              <a:t>Intelligence Failure</a:t>
            </a:r>
          </a:p>
        </p:txBody>
      </p:sp>
      <p:sp>
        <p:nvSpPr>
          <p:cNvPr id="3" name="Text Placeholder 2">
            <a:extLst>
              <a:ext uri="{FF2B5EF4-FFF2-40B4-BE49-F238E27FC236}">
                <a16:creationId xmlns:a16="http://schemas.microsoft.com/office/drawing/2014/main" id="{9E40155D-2292-DAA7-E998-FB5DFB3FF292}"/>
              </a:ext>
            </a:extLst>
          </p:cNvPr>
          <p:cNvSpPr>
            <a:spLocks noGrp="1"/>
          </p:cNvSpPr>
          <p:nvPr>
            <p:ph type="body" idx="1"/>
          </p:nvPr>
        </p:nvSpPr>
        <p:spPr/>
        <p:txBody>
          <a:bodyPr/>
          <a:lstStyle/>
          <a:p>
            <a:r>
              <a:rPr lang="en-US"/>
              <a:t>They did not</a:t>
            </a:r>
          </a:p>
          <a:p>
            <a:endParaRPr lang="en-US"/>
          </a:p>
          <a:p>
            <a:r>
              <a:rPr lang="en-US"/>
              <a:t>Intelligence analysts in the U.S. believed that because Hussein had lied about weapons of mass destruction before the Gulf War, he was likely lying again</a:t>
            </a:r>
          </a:p>
          <a:p>
            <a:endParaRPr lang="en-US"/>
          </a:p>
          <a:p>
            <a:r>
              <a:rPr lang="en-US"/>
              <a:t>They </a:t>
            </a:r>
            <a:r>
              <a:rPr lang="en-US" b="1">
                <a:solidFill>
                  <a:srgbClr val="FF0000"/>
                </a:solidFill>
              </a:rPr>
              <a:t>were right that he was lying</a:t>
            </a:r>
            <a:r>
              <a:rPr lang="en-US"/>
              <a:t>, but wrong about what he was lying about</a:t>
            </a:r>
          </a:p>
        </p:txBody>
      </p:sp>
    </p:spTree>
    <p:extLst>
      <p:ext uri="{BB962C8B-B14F-4D97-AF65-F5344CB8AC3E}">
        <p14:creationId xmlns:p14="http://schemas.microsoft.com/office/powerpoint/2010/main" val="2264901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24E3A-5088-EB22-E70D-0E62439141CD}"/>
              </a:ext>
            </a:extLst>
          </p:cNvPr>
          <p:cNvSpPr>
            <a:spLocks noGrp="1"/>
          </p:cNvSpPr>
          <p:nvPr>
            <p:ph type="title"/>
          </p:nvPr>
        </p:nvSpPr>
        <p:spPr/>
        <p:txBody>
          <a:bodyPr/>
          <a:lstStyle/>
          <a:p>
            <a:r>
              <a:rPr lang="en-US"/>
              <a:t>Explanation</a:t>
            </a:r>
          </a:p>
        </p:txBody>
      </p:sp>
      <p:sp>
        <p:nvSpPr>
          <p:cNvPr id="3" name="Content Placeholder 2">
            <a:extLst>
              <a:ext uri="{FF2B5EF4-FFF2-40B4-BE49-F238E27FC236}">
                <a16:creationId xmlns:a16="http://schemas.microsoft.com/office/drawing/2014/main" id="{252F9B04-1152-BCB1-7DA4-EBA15803780C}"/>
              </a:ext>
            </a:extLst>
          </p:cNvPr>
          <p:cNvSpPr>
            <a:spLocks noGrp="1"/>
          </p:cNvSpPr>
          <p:nvPr>
            <p:ph idx="1"/>
          </p:nvPr>
        </p:nvSpPr>
        <p:spPr/>
        <p:txBody>
          <a:bodyPr/>
          <a:lstStyle/>
          <a:p>
            <a:r>
              <a:rPr lang="en-US"/>
              <a:t>The content of the NIE justifying war supported multiple conclusions, some of which suggested Hussein was engaged in relevant R&amp;D, some of which suggested otherwise</a:t>
            </a:r>
          </a:p>
          <a:p>
            <a:endParaRPr lang="en-US"/>
          </a:p>
          <a:p>
            <a:r>
              <a:rPr lang="en-US"/>
              <a:t>The Bush administration took a strong stand on the former conclusion, despite conflicting intelligence</a:t>
            </a:r>
          </a:p>
          <a:p>
            <a:endParaRPr lang="en-US"/>
          </a:p>
          <a:p>
            <a:r>
              <a:rPr lang="en-US"/>
              <a:t>Putting political motivations aside, the job of the intelligence analysts in this case were – as they often are – </a:t>
            </a:r>
            <a:r>
              <a:rPr lang="en-US" b="1">
                <a:solidFill>
                  <a:srgbClr val="FF0000"/>
                </a:solidFill>
              </a:rPr>
              <a:t>challenging</a:t>
            </a:r>
          </a:p>
        </p:txBody>
      </p:sp>
    </p:spTree>
    <p:extLst>
      <p:ext uri="{BB962C8B-B14F-4D97-AF65-F5344CB8AC3E}">
        <p14:creationId xmlns:p14="http://schemas.microsoft.com/office/powerpoint/2010/main" val="3153973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5DF08-0A9C-4912-2510-2078BC7DF2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D07F15-0254-FAA9-BF34-D2C1F95C1359}"/>
              </a:ext>
            </a:extLst>
          </p:cNvPr>
          <p:cNvSpPr>
            <a:spLocks noGrp="1"/>
          </p:cNvSpPr>
          <p:nvPr>
            <p:ph type="title"/>
          </p:nvPr>
        </p:nvSpPr>
        <p:spPr/>
        <p:txBody>
          <a:bodyPr/>
          <a:lstStyle/>
          <a:p>
            <a:r>
              <a:rPr lang="en-US"/>
              <a:t>Explanation</a:t>
            </a:r>
          </a:p>
        </p:txBody>
      </p:sp>
      <p:sp>
        <p:nvSpPr>
          <p:cNvPr id="3" name="Content Placeholder 2">
            <a:extLst>
              <a:ext uri="{FF2B5EF4-FFF2-40B4-BE49-F238E27FC236}">
                <a16:creationId xmlns:a16="http://schemas.microsoft.com/office/drawing/2014/main" id="{A4DF0AE6-3AED-A3C5-A09B-55DACF22DCBB}"/>
              </a:ext>
            </a:extLst>
          </p:cNvPr>
          <p:cNvSpPr>
            <a:spLocks noGrp="1"/>
          </p:cNvSpPr>
          <p:nvPr>
            <p:ph idx="1"/>
          </p:nvPr>
        </p:nvSpPr>
        <p:spPr/>
        <p:txBody>
          <a:bodyPr/>
          <a:lstStyle/>
          <a:p>
            <a:r>
              <a:rPr lang="en-US"/>
              <a:t>The content of the NIE justifying war supported multiple conclusions, some of which suggested Hussein was engaged in relevant R&amp;D, some of which suggested otherwise</a:t>
            </a:r>
          </a:p>
          <a:p>
            <a:endParaRPr lang="en-US"/>
          </a:p>
          <a:p>
            <a:r>
              <a:rPr lang="en-US"/>
              <a:t>The Bush administration took a strong stand on the former conclusion, despite conflicting intelligence</a:t>
            </a:r>
          </a:p>
          <a:p>
            <a:endParaRPr lang="en-US"/>
          </a:p>
          <a:p>
            <a:r>
              <a:rPr lang="en-US"/>
              <a:t>Putting political motivations aside, the job of the intelligence analysts in this case were – as they often are – </a:t>
            </a:r>
            <a:r>
              <a:rPr lang="en-US" b="1">
                <a:solidFill>
                  <a:srgbClr val="FF0000"/>
                </a:solidFill>
              </a:rPr>
              <a:t>challenging</a:t>
            </a:r>
          </a:p>
        </p:txBody>
      </p:sp>
      <p:sp>
        <p:nvSpPr>
          <p:cNvPr id="4" name="TextBox 3">
            <a:extLst>
              <a:ext uri="{FF2B5EF4-FFF2-40B4-BE49-F238E27FC236}">
                <a16:creationId xmlns:a16="http://schemas.microsoft.com/office/drawing/2014/main" id="{D1758485-A083-9D52-EDD2-A5F6569B6B17}"/>
              </a:ext>
            </a:extLst>
          </p:cNvPr>
          <p:cNvSpPr txBox="1"/>
          <p:nvPr/>
        </p:nvSpPr>
        <p:spPr>
          <a:xfrm>
            <a:off x="3238102" y="6163935"/>
            <a:ext cx="5715795" cy="523220"/>
          </a:xfrm>
          <a:prstGeom prst="rect">
            <a:avLst/>
          </a:prstGeom>
          <a:noFill/>
        </p:spPr>
        <p:txBody>
          <a:bodyPr wrap="none" rtlCol="0">
            <a:spAutoFit/>
          </a:bodyPr>
          <a:lstStyle/>
          <a:p>
            <a:r>
              <a:rPr lang="en-US" sz="2800" b="1">
                <a:solidFill>
                  <a:schemeClr val="accent6"/>
                </a:solidFill>
                <a:latin typeface="Garamond" panose="02020404030301010803" pitchFamily="18" charset="0"/>
              </a:rPr>
              <a:t>IT IS WORTH EXPLORING WHY</a:t>
            </a:r>
          </a:p>
        </p:txBody>
      </p:sp>
    </p:spTree>
    <p:extLst>
      <p:ext uri="{BB962C8B-B14F-4D97-AF65-F5344CB8AC3E}">
        <p14:creationId xmlns:p14="http://schemas.microsoft.com/office/powerpoint/2010/main" val="603883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7ACE1-4A64-EB1A-8BF9-A4D613FEE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B3738B-575A-BEAA-8569-F1183A055256}"/>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F4462AD7-EE96-0EAB-D37A-868B1AD4037F}"/>
              </a:ext>
            </a:extLst>
          </p:cNvPr>
          <p:cNvSpPr>
            <a:spLocks noGrp="1"/>
          </p:cNvSpPr>
          <p:nvPr>
            <p:ph idx="1"/>
          </p:nvPr>
        </p:nvSpPr>
        <p:spPr/>
        <p:txBody>
          <a:bodyPr/>
          <a:lstStyle/>
          <a:p>
            <a:r>
              <a:rPr lang="en-US"/>
              <a:t>National Intelligence Estimate</a:t>
            </a:r>
          </a:p>
          <a:p>
            <a:endParaRPr lang="en-US"/>
          </a:p>
          <a:p>
            <a:r>
              <a:rPr lang="en-US">
                <a:solidFill>
                  <a:srgbClr val="FF0000"/>
                </a:solidFill>
              </a:rPr>
              <a:t>Knowledge, Defeaters, and Stakes</a:t>
            </a:r>
          </a:p>
          <a:p>
            <a:endParaRPr lang="en-US"/>
          </a:p>
          <a:p>
            <a:r>
              <a:rPr lang="en-US"/>
              <a:t>Deductive, Inductive, and Abductive Arguments</a:t>
            </a:r>
          </a:p>
          <a:p>
            <a:endParaRPr lang="en-US"/>
          </a:p>
          <a:p>
            <a:endParaRPr lang="en-US"/>
          </a:p>
          <a:p>
            <a:endParaRPr lang="en-US"/>
          </a:p>
        </p:txBody>
      </p:sp>
    </p:spTree>
    <p:extLst>
      <p:ext uri="{BB962C8B-B14F-4D97-AF65-F5344CB8AC3E}">
        <p14:creationId xmlns:p14="http://schemas.microsoft.com/office/powerpoint/2010/main" val="862942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1CA6D-1EAB-DAD5-7945-DE6B5E5D3C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6CDD99-B4EE-67D9-4EC0-40AE0147C5FC}"/>
              </a:ext>
            </a:extLst>
          </p:cNvPr>
          <p:cNvSpPr>
            <a:spLocks noGrp="1"/>
          </p:cNvSpPr>
          <p:nvPr>
            <p:ph type="title"/>
          </p:nvPr>
        </p:nvSpPr>
        <p:spPr/>
        <p:txBody>
          <a:bodyPr/>
          <a:lstStyle/>
          <a:p>
            <a:r>
              <a:rPr lang="en-US"/>
              <a:t>Knowledge</a:t>
            </a:r>
          </a:p>
        </p:txBody>
      </p:sp>
      <p:sp>
        <p:nvSpPr>
          <p:cNvPr id="3" name="Content Placeholder 2">
            <a:extLst>
              <a:ext uri="{FF2B5EF4-FFF2-40B4-BE49-F238E27FC236}">
                <a16:creationId xmlns:a16="http://schemas.microsoft.com/office/drawing/2014/main" id="{9D7C5984-F985-077F-C0B1-5ACE11630CE8}"/>
              </a:ext>
            </a:extLst>
          </p:cNvPr>
          <p:cNvSpPr>
            <a:spLocks noGrp="1"/>
          </p:cNvSpPr>
          <p:nvPr>
            <p:ph idx="1"/>
          </p:nvPr>
        </p:nvSpPr>
        <p:spPr>
          <a:xfrm>
            <a:off x="838200" y="1825624"/>
            <a:ext cx="10515600" cy="4743341"/>
          </a:xfrm>
        </p:spPr>
        <p:txBody>
          <a:bodyPr>
            <a:normAutofit/>
          </a:bodyPr>
          <a:lstStyle/>
          <a:p>
            <a:r>
              <a:rPr lang="en-US"/>
              <a:t>“</a:t>
            </a:r>
            <a:r>
              <a:rPr lang="en-US" b="1">
                <a:solidFill>
                  <a:schemeClr val="accent6"/>
                </a:solidFill>
              </a:rPr>
              <a:t>Knowledge</a:t>
            </a:r>
            <a:r>
              <a:rPr lang="en-US"/>
              <a:t>” is spoken of in many ways</a:t>
            </a:r>
          </a:p>
          <a:p>
            <a:endParaRPr lang="en-US"/>
          </a:p>
          <a:p>
            <a:r>
              <a:rPr lang="en-US"/>
              <a:t>One might be said to know </a:t>
            </a:r>
            <a:r>
              <a:rPr lang="en-US" i="1"/>
              <a:t>that</a:t>
            </a:r>
            <a:r>
              <a:rPr lang="en-US"/>
              <a:t> something is true; this is </a:t>
            </a:r>
            <a:r>
              <a:rPr lang="en-US" b="1">
                <a:solidFill>
                  <a:schemeClr val="accent6"/>
                </a:solidFill>
              </a:rPr>
              <a:t>propositional knowledge</a:t>
            </a:r>
          </a:p>
          <a:p>
            <a:pPr marL="0" indent="0" algn="ctr">
              <a:buNone/>
            </a:pPr>
            <a:r>
              <a:rPr lang="en-US" b="1">
                <a:solidFill>
                  <a:srgbClr val="FF0000"/>
                </a:solidFill>
              </a:rPr>
              <a:t>John knows that the Sun is a star.</a:t>
            </a:r>
          </a:p>
          <a:p>
            <a:endParaRPr lang="en-US"/>
          </a:p>
          <a:p>
            <a:r>
              <a:rPr lang="en-US"/>
              <a:t>One might be said to know </a:t>
            </a:r>
            <a:r>
              <a:rPr lang="en-US" i="1"/>
              <a:t>how</a:t>
            </a:r>
            <a:r>
              <a:rPr lang="en-US"/>
              <a:t> to do something; this is </a:t>
            </a:r>
            <a:r>
              <a:rPr lang="en-US" b="1">
                <a:solidFill>
                  <a:schemeClr val="accent6"/>
                </a:solidFill>
              </a:rPr>
              <a:t>knowledge how</a:t>
            </a:r>
          </a:p>
          <a:p>
            <a:endParaRPr lang="en-US"/>
          </a:p>
          <a:p>
            <a:pPr marL="0" indent="0" algn="ctr">
              <a:buNone/>
            </a:pPr>
            <a:r>
              <a:rPr lang="en-US" b="1">
                <a:solidFill>
                  <a:srgbClr val="FF0000"/>
                </a:solidFill>
              </a:rPr>
              <a:t>John knows how to drive an automobile</a:t>
            </a:r>
          </a:p>
          <a:p>
            <a:endParaRPr lang="en-US"/>
          </a:p>
        </p:txBody>
      </p:sp>
    </p:spTree>
    <p:extLst>
      <p:ext uri="{BB962C8B-B14F-4D97-AF65-F5344CB8AC3E}">
        <p14:creationId xmlns:p14="http://schemas.microsoft.com/office/powerpoint/2010/main" val="3724554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D4A52-B292-3C15-BA68-C1F28A61ACEB}"/>
              </a:ext>
            </a:extLst>
          </p:cNvPr>
          <p:cNvSpPr>
            <a:spLocks noGrp="1"/>
          </p:cNvSpPr>
          <p:nvPr>
            <p:ph type="title"/>
          </p:nvPr>
        </p:nvSpPr>
        <p:spPr/>
        <p:txBody>
          <a:bodyPr/>
          <a:lstStyle/>
          <a:p>
            <a:r>
              <a:rPr lang="en-US"/>
              <a:t>For JTB</a:t>
            </a:r>
          </a:p>
        </p:txBody>
      </p:sp>
      <p:sp>
        <p:nvSpPr>
          <p:cNvPr id="3" name="Content Placeholder 2">
            <a:extLst>
              <a:ext uri="{FF2B5EF4-FFF2-40B4-BE49-F238E27FC236}">
                <a16:creationId xmlns:a16="http://schemas.microsoft.com/office/drawing/2014/main" id="{453B8A38-D040-DB95-D9D9-6413C1AC8CF1}"/>
              </a:ext>
            </a:extLst>
          </p:cNvPr>
          <p:cNvSpPr>
            <a:spLocks noGrp="1"/>
          </p:cNvSpPr>
          <p:nvPr>
            <p:ph idx="1"/>
          </p:nvPr>
        </p:nvSpPr>
        <p:spPr/>
        <p:txBody>
          <a:bodyPr/>
          <a:lstStyle/>
          <a:p>
            <a:r>
              <a:rPr lang="en-US"/>
              <a:t>Knowledge seems to involve: </a:t>
            </a:r>
          </a:p>
          <a:p>
            <a:endParaRPr lang="en-US"/>
          </a:p>
          <a:p>
            <a:pPr lvl="1"/>
            <a:r>
              <a:rPr lang="en-US" b="1">
                <a:solidFill>
                  <a:schemeClr val="accent6"/>
                </a:solidFill>
              </a:rPr>
              <a:t>Belief</a:t>
            </a:r>
            <a:r>
              <a:rPr lang="en-US"/>
              <a:t> – If S knows P, then S believes P is true</a:t>
            </a:r>
          </a:p>
          <a:p>
            <a:pPr lvl="1"/>
            <a:r>
              <a:rPr lang="en-US" b="1">
                <a:solidFill>
                  <a:schemeClr val="accent6"/>
                </a:solidFill>
              </a:rPr>
              <a:t>Truth</a:t>
            </a:r>
            <a:r>
              <a:rPr lang="en-US"/>
              <a:t> – If S knows P, then P is true</a:t>
            </a:r>
          </a:p>
          <a:p>
            <a:pPr lvl="1"/>
            <a:r>
              <a:rPr lang="en-US" b="1">
                <a:solidFill>
                  <a:schemeClr val="accent6"/>
                </a:solidFill>
              </a:rPr>
              <a:t>Justification</a:t>
            </a:r>
            <a:r>
              <a:rPr lang="en-US"/>
              <a:t> – If S knows P, then S has justification for believing that P is true</a:t>
            </a:r>
          </a:p>
          <a:p>
            <a:pPr lvl="1"/>
            <a:endParaRPr lang="en-US"/>
          </a:p>
          <a:p>
            <a:r>
              <a:rPr lang="en-US"/>
              <a:t>But knowledge cannot be defined solely in terms of justified true belief</a:t>
            </a:r>
          </a:p>
          <a:p>
            <a:endParaRPr lang="en-US"/>
          </a:p>
        </p:txBody>
      </p:sp>
    </p:spTree>
    <p:extLst>
      <p:ext uri="{BB962C8B-B14F-4D97-AF65-F5344CB8AC3E}">
        <p14:creationId xmlns:p14="http://schemas.microsoft.com/office/powerpoint/2010/main" val="2212649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237E-FAEB-DD59-50E1-10F258CF9EC7}"/>
              </a:ext>
            </a:extLst>
          </p:cNvPr>
          <p:cNvSpPr>
            <a:spLocks noGrp="1"/>
          </p:cNvSpPr>
          <p:nvPr>
            <p:ph type="title"/>
          </p:nvPr>
        </p:nvSpPr>
        <p:spPr/>
        <p:txBody>
          <a:bodyPr/>
          <a:lstStyle/>
          <a:p>
            <a:r>
              <a:rPr lang="en-US"/>
              <a:t>Knowledge is More than JTB</a:t>
            </a:r>
          </a:p>
        </p:txBody>
      </p:sp>
      <p:sp>
        <p:nvSpPr>
          <p:cNvPr id="3" name="Content Placeholder 2">
            <a:extLst>
              <a:ext uri="{FF2B5EF4-FFF2-40B4-BE49-F238E27FC236}">
                <a16:creationId xmlns:a16="http://schemas.microsoft.com/office/drawing/2014/main" id="{81B38465-FB82-1105-1F77-023B0D30E8FD}"/>
              </a:ext>
            </a:extLst>
          </p:cNvPr>
          <p:cNvSpPr>
            <a:spLocks noGrp="1"/>
          </p:cNvSpPr>
          <p:nvPr>
            <p:ph idx="1"/>
          </p:nvPr>
        </p:nvSpPr>
        <p:spPr>
          <a:xfrm>
            <a:off x="838200" y="1825625"/>
            <a:ext cx="10515600" cy="4837934"/>
          </a:xfrm>
        </p:spPr>
        <p:txBody>
          <a:bodyPr>
            <a:noAutofit/>
          </a:bodyPr>
          <a:lstStyle/>
          <a:p>
            <a:pPr marL="0" indent="0" algn="ctr">
              <a:buNone/>
            </a:pPr>
            <a:r>
              <a:rPr lang="en-US">
                <a:effectLst/>
                <a:latin typeface="Garamond" panose="02020404030301010803" pitchFamily="18" charset="0"/>
              </a:rPr>
              <a:t>Suppose Sam sees the time on a grandfather clock in a hall in the morning reads ‘8:20’. On this basis, Sam believes it is 8:20 a.m. Suppose it is 8:20 a.m. Now, Sam usually comes downstairs in the morning about this time and this clock has been very reliable for many years. Sam has no reason to think that it is faulty. Sam is thus justified in believing the clock is correct. Suppose, however, the clock stopped 24 hours earlier, so that Sam is now forming his justified true belief by looking at a stopped clock. </a:t>
            </a:r>
            <a:endParaRPr lang="en-US"/>
          </a:p>
          <a:p>
            <a:pPr marL="0" indent="0" algn="ctr">
              <a:buNone/>
            </a:pPr>
            <a:endParaRPr lang="en-US"/>
          </a:p>
          <a:p>
            <a:pPr marL="0" indent="0" algn="ctr">
              <a:buNone/>
            </a:pPr>
            <a:r>
              <a:rPr lang="en-US"/>
              <a:t>Intuitively, Sam </a:t>
            </a:r>
            <a:r>
              <a:rPr lang="en-US">
                <a:effectLst/>
                <a:latin typeface="Garamond" panose="02020404030301010803" pitchFamily="18" charset="0"/>
              </a:rPr>
              <a:t>lacks knowledge in this case even though it is 8:20 am, he is justified in believing it is 8:20 am, and he believes it is 8:20 am. Ultimately, Sam’s accuracy in this case is a matter of luck. </a:t>
            </a:r>
            <a:endParaRPr lang="en-US"/>
          </a:p>
        </p:txBody>
      </p:sp>
    </p:spTree>
    <p:extLst>
      <p:ext uri="{BB962C8B-B14F-4D97-AF65-F5344CB8AC3E}">
        <p14:creationId xmlns:p14="http://schemas.microsoft.com/office/powerpoint/2010/main" val="313961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0C5AD-BE16-1B16-0C89-E19F34AEB0CA}"/>
              </a:ext>
            </a:extLst>
          </p:cNvPr>
          <p:cNvSpPr>
            <a:spLocks noGrp="1"/>
          </p:cNvSpPr>
          <p:nvPr>
            <p:ph type="title"/>
          </p:nvPr>
        </p:nvSpPr>
        <p:spPr/>
        <p:txBody>
          <a:bodyPr/>
          <a:lstStyle/>
          <a:p>
            <a:r>
              <a:rPr lang="en-US"/>
              <a:t>Upshot</a:t>
            </a:r>
          </a:p>
        </p:txBody>
      </p:sp>
      <p:sp>
        <p:nvSpPr>
          <p:cNvPr id="3" name="Content Placeholder 2">
            <a:extLst>
              <a:ext uri="{FF2B5EF4-FFF2-40B4-BE49-F238E27FC236}">
                <a16:creationId xmlns:a16="http://schemas.microsoft.com/office/drawing/2014/main" id="{73E65832-C131-F81D-8220-58EA0DB38A28}"/>
              </a:ext>
            </a:extLst>
          </p:cNvPr>
          <p:cNvSpPr>
            <a:spLocks noGrp="1"/>
          </p:cNvSpPr>
          <p:nvPr>
            <p:ph idx="1"/>
          </p:nvPr>
        </p:nvSpPr>
        <p:spPr/>
        <p:txBody>
          <a:bodyPr/>
          <a:lstStyle/>
          <a:p>
            <a:r>
              <a:rPr lang="en-US"/>
              <a:t>This is just to say that when evaluating whether someone has knowledge, it is not enough to show they have justified true beliefs </a:t>
            </a:r>
          </a:p>
          <a:p>
            <a:endParaRPr lang="en-US"/>
          </a:p>
          <a:p>
            <a:r>
              <a:rPr lang="en-US"/>
              <a:t>One must also be able to rule out </a:t>
            </a:r>
            <a:r>
              <a:rPr lang="en-US" b="1">
                <a:solidFill>
                  <a:srgbClr val="FF0000"/>
                </a:solidFill>
              </a:rPr>
              <a:t>matters of luck</a:t>
            </a:r>
            <a:r>
              <a:rPr lang="en-US"/>
              <a:t>, of the sort just described</a:t>
            </a:r>
          </a:p>
          <a:p>
            <a:endParaRPr lang="en-US"/>
          </a:p>
          <a:p>
            <a:r>
              <a:rPr lang="en-US"/>
              <a:t>Which itself is neither an easy thing to formalize nor an easy thing to determine outside of the classroom</a:t>
            </a:r>
          </a:p>
        </p:txBody>
      </p:sp>
    </p:spTree>
    <p:extLst>
      <p:ext uri="{BB962C8B-B14F-4D97-AF65-F5344CB8AC3E}">
        <p14:creationId xmlns:p14="http://schemas.microsoft.com/office/powerpoint/2010/main" val="3723151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96B8D-333C-692E-D06F-4CA1C50009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A9D898-2EE5-294D-59FA-17A0A9867D02}"/>
              </a:ext>
            </a:extLst>
          </p:cNvPr>
          <p:cNvSpPr>
            <a:spLocks noGrp="1"/>
          </p:cNvSpPr>
          <p:nvPr>
            <p:ph type="title"/>
          </p:nvPr>
        </p:nvSpPr>
        <p:spPr/>
        <p:txBody>
          <a:bodyPr/>
          <a:lstStyle/>
          <a:p>
            <a:r>
              <a:rPr lang="en-US"/>
              <a:t>For our Purposes</a:t>
            </a:r>
          </a:p>
        </p:txBody>
      </p:sp>
      <p:sp>
        <p:nvSpPr>
          <p:cNvPr id="3" name="Content Placeholder 2">
            <a:extLst>
              <a:ext uri="{FF2B5EF4-FFF2-40B4-BE49-F238E27FC236}">
                <a16:creationId xmlns:a16="http://schemas.microsoft.com/office/drawing/2014/main" id="{DC810AFB-9EE2-2EF2-E164-7DE5F73E9E65}"/>
              </a:ext>
            </a:extLst>
          </p:cNvPr>
          <p:cNvSpPr>
            <a:spLocks noGrp="1"/>
          </p:cNvSpPr>
          <p:nvPr>
            <p:ph idx="1"/>
          </p:nvPr>
        </p:nvSpPr>
        <p:spPr/>
        <p:txBody>
          <a:bodyPr/>
          <a:lstStyle/>
          <a:p>
            <a:r>
              <a:rPr lang="en-US"/>
              <a:t>Of course, knowledge in such a robust sense might be too far a goal for the purposes of intelligence analysis</a:t>
            </a:r>
          </a:p>
          <a:p>
            <a:endParaRPr lang="en-US"/>
          </a:p>
          <a:p>
            <a:r>
              <a:rPr lang="en-US"/>
              <a:t>Analysts must more often inhabit a world of uncertainty </a:t>
            </a:r>
          </a:p>
          <a:p>
            <a:endParaRPr lang="en-US"/>
          </a:p>
          <a:p>
            <a:r>
              <a:rPr lang="en-US"/>
              <a:t>Even so, the components of knowledge – </a:t>
            </a:r>
            <a:r>
              <a:rPr lang="en-US" b="1">
                <a:solidFill>
                  <a:schemeClr val="accent6"/>
                </a:solidFill>
              </a:rPr>
              <a:t>justification</a:t>
            </a:r>
            <a:r>
              <a:rPr lang="en-US"/>
              <a:t>, </a:t>
            </a:r>
            <a:r>
              <a:rPr lang="en-US" b="1">
                <a:solidFill>
                  <a:schemeClr val="accent6"/>
                </a:solidFill>
              </a:rPr>
              <a:t>belief</a:t>
            </a:r>
            <a:r>
              <a:rPr lang="en-US"/>
              <a:t>, and </a:t>
            </a:r>
            <a:r>
              <a:rPr lang="en-US" b="1">
                <a:solidFill>
                  <a:schemeClr val="accent6"/>
                </a:solidFill>
              </a:rPr>
              <a:t>truth</a:t>
            </a:r>
            <a:r>
              <a:rPr lang="en-US"/>
              <a:t> – are relevant to intelligence analyst tasks</a:t>
            </a:r>
          </a:p>
          <a:p>
            <a:endParaRPr lang="en-US"/>
          </a:p>
          <a:p>
            <a:r>
              <a:rPr lang="en-US"/>
              <a:t>Of particular importance then is how beliefs may be </a:t>
            </a:r>
            <a:r>
              <a:rPr lang="en-US" b="1">
                <a:solidFill>
                  <a:srgbClr val="FF0000"/>
                </a:solidFill>
              </a:rPr>
              <a:t>defeated</a:t>
            </a:r>
          </a:p>
        </p:txBody>
      </p:sp>
    </p:spTree>
    <p:extLst>
      <p:ext uri="{BB962C8B-B14F-4D97-AF65-F5344CB8AC3E}">
        <p14:creationId xmlns:p14="http://schemas.microsoft.com/office/powerpoint/2010/main" val="3145298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B63EC-9C54-EC79-C2B5-D4EB455E94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8EA72-1FAE-C52A-AB52-18B1A2F0E571}"/>
              </a:ext>
            </a:extLst>
          </p:cNvPr>
          <p:cNvSpPr>
            <a:spLocks noGrp="1"/>
          </p:cNvSpPr>
          <p:nvPr>
            <p:ph type="title"/>
          </p:nvPr>
        </p:nvSpPr>
        <p:spPr/>
        <p:txBody>
          <a:bodyPr/>
          <a:lstStyle/>
          <a:p>
            <a:r>
              <a:rPr lang="en-US"/>
              <a:t>Epistemic Defeaters</a:t>
            </a:r>
          </a:p>
        </p:txBody>
      </p:sp>
      <p:sp>
        <p:nvSpPr>
          <p:cNvPr id="3" name="Content Placeholder 2">
            <a:extLst>
              <a:ext uri="{FF2B5EF4-FFF2-40B4-BE49-F238E27FC236}">
                <a16:creationId xmlns:a16="http://schemas.microsoft.com/office/drawing/2014/main" id="{DC7409DF-305D-5A55-C4A4-9FE3141F1740}"/>
              </a:ext>
            </a:extLst>
          </p:cNvPr>
          <p:cNvSpPr>
            <a:spLocks noGrp="1"/>
          </p:cNvSpPr>
          <p:nvPr>
            <p:ph idx="1"/>
          </p:nvPr>
        </p:nvSpPr>
        <p:spPr/>
        <p:txBody>
          <a:bodyPr>
            <a:normAutofit/>
          </a:bodyPr>
          <a:lstStyle/>
          <a:p>
            <a:r>
              <a:rPr lang="en-US"/>
              <a:t>A </a:t>
            </a:r>
            <a:r>
              <a:rPr lang="en-US" b="1">
                <a:solidFill>
                  <a:schemeClr val="accent6"/>
                </a:solidFill>
              </a:rPr>
              <a:t>defeater</a:t>
            </a:r>
            <a:r>
              <a:rPr lang="en-US"/>
              <a:t> for a belief or knowledge is evidence that the belief or knowledge is false</a:t>
            </a:r>
          </a:p>
          <a:p>
            <a:endParaRPr lang="en-US"/>
          </a:p>
        </p:txBody>
      </p:sp>
    </p:spTree>
    <p:extLst>
      <p:ext uri="{BB962C8B-B14F-4D97-AF65-F5344CB8AC3E}">
        <p14:creationId xmlns:p14="http://schemas.microsoft.com/office/powerpoint/2010/main" val="3290567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1099A-0E27-7568-F9D6-DD4CD12073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3F7A1C-7B0B-6EA6-8566-E58D54997AB4}"/>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9B43D045-75EC-C89C-B47C-6AC535B10A57}"/>
              </a:ext>
            </a:extLst>
          </p:cNvPr>
          <p:cNvSpPr>
            <a:spLocks noGrp="1"/>
          </p:cNvSpPr>
          <p:nvPr>
            <p:ph idx="1"/>
          </p:nvPr>
        </p:nvSpPr>
        <p:spPr/>
        <p:txBody>
          <a:bodyPr/>
          <a:lstStyle/>
          <a:p>
            <a:r>
              <a:rPr lang="en-US"/>
              <a:t>National Intelligence Estimate</a:t>
            </a:r>
          </a:p>
          <a:p>
            <a:endParaRPr lang="en-US"/>
          </a:p>
          <a:p>
            <a:r>
              <a:rPr lang="en-US"/>
              <a:t>Knowledge, Defeaters, and Stakes</a:t>
            </a:r>
          </a:p>
          <a:p>
            <a:endParaRPr lang="en-US"/>
          </a:p>
          <a:p>
            <a:r>
              <a:rPr lang="en-US"/>
              <a:t>Deductive, Inductive, and Abductive Arguments</a:t>
            </a:r>
          </a:p>
          <a:p>
            <a:endParaRPr lang="en-US"/>
          </a:p>
          <a:p>
            <a:endParaRPr lang="en-US"/>
          </a:p>
          <a:p>
            <a:endParaRPr lang="en-US"/>
          </a:p>
        </p:txBody>
      </p:sp>
    </p:spTree>
    <p:extLst>
      <p:ext uri="{BB962C8B-B14F-4D97-AF65-F5344CB8AC3E}">
        <p14:creationId xmlns:p14="http://schemas.microsoft.com/office/powerpoint/2010/main" val="2410783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4A397-7421-2EB9-65BA-D125A146AB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ADE381-BFA1-80F1-3859-B45451788920}"/>
              </a:ext>
            </a:extLst>
          </p:cNvPr>
          <p:cNvSpPr>
            <a:spLocks noGrp="1"/>
          </p:cNvSpPr>
          <p:nvPr>
            <p:ph type="title"/>
          </p:nvPr>
        </p:nvSpPr>
        <p:spPr/>
        <p:txBody>
          <a:bodyPr/>
          <a:lstStyle/>
          <a:p>
            <a:r>
              <a:rPr lang="en-US"/>
              <a:t>Epistemic Defeaters</a:t>
            </a:r>
          </a:p>
        </p:txBody>
      </p:sp>
      <p:sp>
        <p:nvSpPr>
          <p:cNvPr id="3" name="Content Placeholder 2">
            <a:extLst>
              <a:ext uri="{FF2B5EF4-FFF2-40B4-BE49-F238E27FC236}">
                <a16:creationId xmlns:a16="http://schemas.microsoft.com/office/drawing/2014/main" id="{E0F268EA-D3EC-E996-ACBC-D8BA2897A2B9}"/>
              </a:ext>
            </a:extLst>
          </p:cNvPr>
          <p:cNvSpPr>
            <a:spLocks noGrp="1"/>
          </p:cNvSpPr>
          <p:nvPr>
            <p:ph idx="1"/>
          </p:nvPr>
        </p:nvSpPr>
        <p:spPr/>
        <p:txBody>
          <a:bodyPr>
            <a:normAutofit/>
          </a:bodyPr>
          <a:lstStyle/>
          <a:p>
            <a:r>
              <a:rPr lang="en-US"/>
              <a:t>A </a:t>
            </a:r>
            <a:r>
              <a:rPr lang="en-US" b="1">
                <a:solidFill>
                  <a:schemeClr val="accent6"/>
                </a:solidFill>
              </a:rPr>
              <a:t>defeater</a:t>
            </a:r>
            <a:r>
              <a:rPr lang="en-US"/>
              <a:t> for a belief or knowledge is evidence that the belief or knowledge is false</a:t>
            </a:r>
          </a:p>
          <a:p>
            <a:endParaRPr lang="en-US"/>
          </a:p>
          <a:p>
            <a:r>
              <a:rPr lang="en-US"/>
              <a:t>A </a:t>
            </a:r>
            <a:r>
              <a:rPr lang="en-US" b="1">
                <a:solidFill>
                  <a:schemeClr val="accent6"/>
                </a:solidFill>
              </a:rPr>
              <a:t>rebutting defeater </a:t>
            </a:r>
            <a:r>
              <a:rPr lang="en-US"/>
              <a:t>for proposition P is evidence that ~P is true, e.g. the belief that it is not snowing in Buffalo is rebutted by walking outside</a:t>
            </a:r>
          </a:p>
          <a:p>
            <a:endParaRPr lang="en-US"/>
          </a:p>
        </p:txBody>
      </p:sp>
    </p:spTree>
    <p:extLst>
      <p:ext uri="{BB962C8B-B14F-4D97-AF65-F5344CB8AC3E}">
        <p14:creationId xmlns:p14="http://schemas.microsoft.com/office/powerpoint/2010/main" val="102790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DEED0-0E42-2AF0-95FB-3CA123A98B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36B094-F131-C24E-B263-B3EBD58D1593}"/>
              </a:ext>
            </a:extLst>
          </p:cNvPr>
          <p:cNvSpPr>
            <a:spLocks noGrp="1"/>
          </p:cNvSpPr>
          <p:nvPr>
            <p:ph type="title"/>
          </p:nvPr>
        </p:nvSpPr>
        <p:spPr/>
        <p:txBody>
          <a:bodyPr/>
          <a:lstStyle/>
          <a:p>
            <a:r>
              <a:rPr lang="en-US"/>
              <a:t>Epistemic Defeaters</a:t>
            </a:r>
          </a:p>
        </p:txBody>
      </p:sp>
      <p:sp>
        <p:nvSpPr>
          <p:cNvPr id="3" name="Content Placeholder 2">
            <a:extLst>
              <a:ext uri="{FF2B5EF4-FFF2-40B4-BE49-F238E27FC236}">
                <a16:creationId xmlns:a16="http://schemas.microsoft.com/office/drawing/2014/main" id="{7A3222AE-B176-3693-4E14-889A4F0F2F76}"/>
              </a:ext>
            </a:extLst>
          </p:cNvPr>
          <p:cNvSpPr>
            <a:spLocks noGrp="1"/>
          </p:cNvSpPr>
          <p:nvPr>
            <p:ph idx="1"/>
          </p:nvPr>
        </p:nvSpPr>
        <p:spPr/>
        <p:txBody>
          <a:bodyPr>
            <a:normAutofit/>
          </a:bodyPr>
          <a:lstStyle/>
          <a:p>
            <a:r>
              <a:rPr lang="en-US"/>
              <a:t>A </a:t>
            </a:r>
            <a:r>
              <a:rPr lang="en-US" b="1">
                <a:solidFill>
                  <a:schemeClr val="accent6"/>
                </a:solidFill>
              </a:rPr>
              <a:t>defeater</a:t>
            </a:r>
            <a:r>
              <a:rPr lang="en-US"/>
              <a:t> for a belief or knowledge is evidence that the belief or knowledge is false</a:t>
            </a:r>
          </a:p>
          <a:p>
            <a:endParaRPr lang="en-US"/>
          </a:p>
          <a:p>
            <a:r>
              <a:rPr lang="en-US"/>
              <a:t>A </a:t>
            </a:r>
            <a:r>
              <a:rPr lang="en-US" b="1">
                <a:solidFill>
                  <a:schemeClr val="accent6"/>
                </a:solidFill>
              </a:rPr>
              <a:t>rebutting defeater </a:t>
            </a:r>
            <a:r>
              <a:rPr lang="en-US"/>
              <a:t>for proposition P is evidence that ~P is true, e.g. the belief that it is not snowing in Buffalo is rebutted by walking outside</a:t>
            </a:r>
          </a:p>
          <a:p>
            <a:endParaRPr lang="en-US"/>
          </a:p>
          <a:p>
            <a:r>
              <a:rPr lang="en-US"/>
              <a:t>An </a:t>
            </a:r>
            <a:r>
              <a:rPr lang="en-US" b="1">
                <a:solidFill>
                  <a:schemeClr val="accent6"/>
                </a:solidFill>
              </a:rPr>
              <a:t>undercutting defeater </a:t>
            </a:r>
            <a:r>
              <a:rPr lang="en-US"/>
              <a:t>for P is evidence against P but not evidence for ~P, e.g. the belief that it is not snowing would be undercut by recognition that one had ingested psychodelics </a:t>
            </a:r>
          </a:p>
        </p:txBody>
      </p:sp>
    </p:spTree>
    <p:extLst>
      <p:ext uri="{BB962C8B-B14F-4D97-AF65-F5344CB8AC3E}">
        <p14:creationId xmlns:p14="http://schemas.microsoft.com/office/powerpoint/2010/main" val="2517829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17129-9390-0389-82FF-C6590EEC9B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B2D399-8988-0957-1C1F-CC00C3425B70}"/>
              </a:ext>
            </a:extLst>
          </p:cNvPr>
          <p:cNvSpPr>
            <a:spLocks noGrp="1"/>
          </p:cNvSpPr>
          <p:nvPr>
            <p:ph type="title"/>
          </p:nvPr>
        </p:nvSpPr>
        <p:spPr/>
        <p:txBody>
          <a:bodyPr/>
          <a:lstStyle/>
          <a:p>
            <a:r>
              <a:rPr lang="en-US"/>
              <a:t>Even More Complications...</a:t>
            </a:r>
          </a:p>
        </p:txBody>
      </p:sp>
      <p:sp>
        <p:nvSpPr>
          <p:cNvPr id="3" name="Content Placeholder 2">
            <a:extLst>
              <a:ext uri="{FF2B5EF4-FFF2-40B4-BE49-F238E27FC236}">
                <a16:creationId xmlns:a16="http://schemas.microsoft.com/office/drawing/2014/main" id="{1B8F68AB-F6AD-B650-F62F-1772243D9A6E}"/>
              </a:ext>
            </a:extLst>
          </p:cNvPr>
          <p:cNvSpPr>
            <a:spLocks noGrp="1"/>
          </p:cNvSpPr>
          <p:nvPr>
            <p:ph idx="1"/>
          </p:nvPr>
        </p:nvSpPr>
        <p:spPr/>
        <p:txBody>
          <a:bodyPr/>
          <a:lstStyle/>
          <a:p>
            <a:r>
              <a:rPr lang="en-US"/>
              <a:t>It seems plausible </a:t>
            </a:r>
            <a:r>
              <a:rPr lang="en-US" b="1">
                <a:solidFill>
                  <a:srgbClr val="FF0000"/>
                </a:solidFill>
              </a:rPr>
              <a:t>that your environment </a:t>
            </a:r>
            <a:r>
              <a:rPr lang="en-US"/>
              <a:t>may affect whether you know or are in a position to know or have justified belief in some content</a:t>
            </a:r>
          </a:p>
          <a:p>
            <a:endParaRPr lang="en-US" i="1"/>
          </a:p>
          <a:p>
            <a:r>
              <a:rPr lang="en-US" b="1">
                <a:solidFill>
                  <a:schemeClr val="accent6"/>
                </a:solidFill>
              </a:rPr>
              <a:t>Pragmatic Encroachment </a:t>
            </a:r>
            <a:r>
              <a:rPr lang="en-US"/>
              <a:t>is a thesis in epistemology that maintains differences in pragmatic environment may constitute differences in knowledge</a:t>
            </a:r>
          </a:p>
          <a:p>
            <a:pPr marL="0" indent="0" algn="ctr">
              <a:buNone/>
            </a:pPr>
            <a:endParaRPr lang="en-US"/>
          </a:p>
          <a:p>
            <a:endParaRPr lang="en-US"/>
          </a:p>
        </p:txBody>
      </p:sp>
    </p:spTree>
    <p:extLst>
      <p:ext uri="{BB962C8B-B14F-4D97-AF65-F5344CB8AC3E}">
        <p14:creationId xmlns:p14="http://schemas.microsoft.com/office/powerpoint/2010/main" val="3099989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5B42-99EB-8A48-33B0-DA14AA5C1C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97149-E773-13BD-DFBF-44E14222DD5C}"/>
              </a:ext>
            </a:extLst>
          </p:cNvPr>
          <p:cNvSpPr>
            <a:spLocks noGrp="1"/>
          </p:cNvSpPr>
          <p:nvPr>
            <p:ph type="title"/>
          </p:nvPr>
        </p:nvSpPr>
        <p:spPr/>
        <p:txBody>
          <a:bodyPr/>
          <a:lstStyle/>
          <a:p>
            <a:r>
              <a:rPr lang="en-US"/>
              <a:t>Low Stakes</a:t>
            </a:r>
          </a:p>
        </p:txBody>
      </p:sp>
      <p:sp>
        <p:nvSpPr>
          <p:cNvPr id="3" name="Content Placeholder 2">
            <a:extLst>
              <a:ext uri="{FF2B5EF4-FFF2-40B4-BE49-F238E27FC236}">
                <a16:creationId xmlns:a16="http://schemas.microsoft.com/office/drawing/2014/main" id="{13A1BA2F-8458-5A3B-D26B-ECB68E2FCF06}"/>
              </a:ext>
            </a:extLst>
          </p:cNvPr>
          <p:cNvSpPr>
            <a:spLocks noGrp="1"/>
          </p:cNvSpPr>
          <p:nvPr>
            <p:ph idx="1"/>
          </p:nvPr>
        </p:nvSpPr>
        <p:spPr/>
        <p:txBody>
          <a:bodyPr>
            <a:normAutofit/>
          </a:bodyPr>
          <a:lstStyle/>
          <a:p>
            <a:pPr marL="0" indent="0" algn="ctr">
              <a:buNone/>
            </a:pPr>
            <a:r>
              <a:rPr lang="en-US" b="0" i="0">
                <a:solidFill>
                  <a:srgbClr val="1A1A1A"/>
                </a:solidFill>
                <a:effectLst/>
              </a:rPr>
              <a:t>Hannah and her wife Sarah are driving home on a Friday afternoon. They plan to stop at the bank on the way home to deposit their paychecks. It is not important that they do so, as they have no impending bills. But as they drive past the bank, they notice that the lines inside are very long, as they often are on Friday afternoons. Realizing that it wasn’t very important that their paychecks are deposited right away, Hannah says, “I know the bank will be open tomorrow, since I was there just two weeks ago on Saturday morning. So we can deposit our paychecks tomorrow morning”.</a:t>
            </a:r>
            <a:endParaRPr lang="en-US"/>
          </a:p>
          <a:p>
            <a:endParaRPr lang="en-US"/>
          </a:p>
        </p:txBody>
      </p:sp>
    </p:spTree>
    <p:extLst>
      <p:ext uri="{BB962C8B-B14F-4D97-AF65-F5344CB8AC3E}">
        <p14:creationId xmlns:p14="http://schemas.microsoft.com/office/powerpoint/2010/main" val="2137569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E1864-9A1B-1C0F-755C-453758D266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565A41-2814-A942-7E40-93771CF6B84B}"/>
              </a:ext>
            </a:extLst>
          </p:cNvPr>
          <p:cNvSpPr>
            <a:spLocks noGrp="1"/>
          </p:cNvSpPr>
          <p:nvPr>
            <p:ph type="title"/>
          </p:nvPr>
        </p:nvSpPr>
        <p:spPr/>
        <p:txBody>
          <a:bodyPr/>
          <a:lstStyle/>
          <a:p>
            <a:r>
              <a:rPr lang="en-US"/>
              <a:t>Low Stakes</a:t>
            </a:r>
          </a:p>
        </p:txBody>
      </p:sp>
      <p:sp>
        <p:nvSpPr>
          <p:cNvPr id="3" name="Content Placeholder 2">
            <a:extLst>
              <a:ext uri="{FF2B5EF4-FFF2-40B4-BE49-F238E27FC236}">
                <a16:creationId xmlns:a16="http://schemas.microsoft.com/office/drawing/2014/main" id="{8DB8F8CA-8C05-44FF-B7D1-9E56CB4BBCCF}"/>
              </a:ext>
            </a:extLst>
          </p:cNvPr>
          <p:cNvSpPr>
            <a:spLocks noGrp="1"/>
          </p:cNvSpPr>
          <p:nvPr>
            <p:ph idx="1"/>
          </p:nvPr>
        </p:nvSpPr>
        <p:spPr/>
        <p:txBody>
          <a:bodyPr>
            <a:normAutofit/>
          </a:bodyPr>
          <a:lstStyle/>
          <a:p>
            <a:pPr marL="0" indent="0" algn="ctr">
              <a:buNone/>
            </a:pPr>
            <a:r>
              <a:rPr lang="en-US" b="0" i="0">
                <a:solidFill>
                  <a:srgbClr val="1A1A1A"/>
                </a:solidFill>
                <a:effectLst/>
              </a:rPr>
              <a:t>Hannah and her wife Sarah are driving home on a Friday afternoon. They plan to stop at the bank on the way home to deposit their paychecks. It is not important that they do so, as they have no impending bills. But as they drive past the bank, they notice that the lines inside are very long, as they often are on Friday afternoons. Realizing that it wasn’t very important that their paychecks are deposited right away, Hannah says, “I know the bank will be open tomorrow, since I was there just two weeks ago on Saturday morning. So we can deposit our paychecks tomorrow morning”.</a:t>
            </a:r>
          </a:p>
          <a:p>
            <a:pPr marL="0" indent="0">
              <a:buNone/>
            </a:pPr>
            <a:endParaRPr lang="en-US">
              <a:solidFill>
                <a:srgbClr val="1A1A1A"/>
              </a:solidFill>
            </a:endParaRPr>
          </a:p>
          <a:p>
            <a:pPr marL="0" indent="0" algn="ctr">
              <a:buNone/>
            </a:pPr>
            <a:r>
              <a:rPr lang="en-US" b="1">
                <a:solidFill>
                  <a:srgbClr val="FF0000"/>
                </a:solidFill>
              </a:rPr>
              <a:t>Hannah seems to know the bank will be open</a:t>
            </a:r>
          </a:p>
          <a:p>
            <a:endParaRPr lang="en-US"/>
          </a:p>
        </p:txBody>
      </p:sp>
    </p:spTree>
    <p:extLst>
      <p:ext uri="{BB962C8B-B14F-4D97-AF65-F5344CB8AC3E}">
        <p14:creationId xmlns:p14="http://schemas.microsoft.com/office/powerpoint/2010/main" val="1373177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FCC41-CEB5-618A-B3C6-27B7D6F47D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57EED-802E-2195-9691-23158640150F}"/>
              </a:ext>
            </a:extLst>
          </p:cNvPr>
          <p:cNvSpPr>
            <a:spLocks noGrp="1"/>
          </p:cNvSpPr>
          <p:nvPr>
            <p:ph type="title"/>
          </p:nvPr>
        </p:nvSpPr>
        <p:spPr/>
        <p:txBody>
          <a:bodyPr/>
          <a:lstStyle/>
          <a:p>
            <a:r>
              <a:rPr lang="en-US"/>
              <a:t>High Stakes</a:t>
            </a:r>
          </a:p>
        </p:txBody>
      </p:sp>
      <p:sp>
        <p:nvSpPr>
          <p:cNvPr id="3" name="Content Placeholder 2">
            <a:extLst>
              <a:ext uri="{FF2B5EF4-FFF2-40B4-BE49-F238E27FC236}">
                <a16:creationId xmlns:a16="http://schemas.microsoft.com/office/drawing/2014/main" id="{C2D0011E-C956-33AE-6ED3-3F08C9406D56}"/>
              </a:ext>
            </a:extLst>
          </p:cNvPr>
          <p:cNvSpPr>
            <a:spLocks noGrp="1"/>
          </p:cNvSpPr>
          <p:nvPr>
            <p:ph idx="1"/>
          </p:nvPr>
        </p:nvSpPr>
        <p:spPr/>
        <p:txBody>
          <a:bodyPr>
            <a:normAutofit/>
          </a:bodyPr>
          <a:lstStyle/>
          <a:p>
            <a:pPr marL="0" indent="0" algn="ctr">
              <a:buNone/>
            </a:pPr>
            <a:r>
              <a:rPr lang="en-US" b="0" i="0">
                <a:solidFill>
                  <a:srgbClr val="1A1A1A"/>
                </a:solidFill>
                <a:effectLst/>
              </a:rPr>
              <a:t>Hannah and her wife Sarah are driving home on a Friday afternoon. They plan to stop at the bank on the way home to deposit their paychecks. Since they have an impending bill coming due, and very little in their account, it is very important that they deposit their paychecks by Saturday. Hannah notes that she was at the bank two weeks before on a Saturday morning, and it was open. But, as Sarah points out, banks do change their hours. Hannah says, “I guess you’re right. I don’t know that the bank will be open tomorrow”.</a:t>
            </a:r>
          </a:p>
          <a:p>
            <a:pPr marL="0" indent="0">
              <a:buNone/>
            </a:pPr>
            <a:endParaRPr lang="en-US">
              <a:solidFill>
                <a:srgbClr val="1A1A1A"/>
              </a:solidFill>
            </a:endParaRPr>
          </a:p>
          <a:p>
            <a:pPr marL="0" indent="0">
              <a:buNone/>
            </a:pPr>
            <a:endParaRPr lang="en-US"/>
          </a:p>
        </p:txBody>
      </p:sp>
    </p:spTree>
    <p:extLst>
      <p:ext uri="{BB962C8B-B14F-4D97-AF65-F5344CB8AC3E}">
        <p14:creationId xmlns:p14="http://schemas.microsoft.com/office/powerpoint/2010/main" val="2840287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FCC41-CEB5-618A-B3C6-27B7D6F47D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57EED-802E-2195-9691-23158640150F}"/>
              </a:ext>
            </a:extLst>
          </p:cNvPr>
          <p:cNvSpPr>
            <a:spLocks noGrp="1"/>
          </p:cNvSpPr>
          <p:nvPr>
            <p:ph type="title"/>
          </p:nvPr>
        </p:nvSpPr>
        <p:spPr/>
        <p:txBody>
          <a:bodyPr/>
          <a:lstStyle/>
          <a:p>
            <a:r>
              <a:rPr lang="en-US"/>
              <a:t>High Stakes</a:t>
            </a:r>
          </a:p>
        </p:txBody>
      </p:sp>
      <p:sp>
        <p:nvSpPr>
          <p:cNvPr id="3" name="Content Placeholder 2">
            <a:extLst>
              <a:ext uri="{FF2B5EF4-FFF2-40B4-BE49-F238E27FC236}">
                <a16:creationId xmlns:a16="http://schemas.microsoft.com/office/drawing/2014/main" id="{C2D0011E-C956-33AE-6ED3-3F08C9406D56}"/>
              </a:ext>
            </a:extLst>
          </p:cNvPr>
          <p:cNvSpPr>
            <a:spLocks noGrp="1"/>
          </p:cNvSpPr>
          <p:nvPr>
            <p:ph idx="1"/>
          </p:nvPr>
        </p:nvSpPr>
        <p:spPr/>
        <p:txBody>
          <a:bodyPr>
            <a:normAutofit/>
          </a:bodyPr>
          <a:lstStyle/>
          <a:p>
            <a:pPr marL="0" indent="0" algn="ctr">
              <a:buNone/>
            </a:pPr>
            <a:r>
              <a:rPr lang="en-US" b="0" i="0">
                <a:solidFill>
                  <a:srgbClr val="1A1A1A"/>
                </a:solidFill>
                <a:effectLst/>
              </a:rPr>
              <a:t>Hannah and her wife Sarah are driving home on a Friday afternoon. They plan to stop at the bank on the way home to deposit their paychecks. Since they have an impending bill coming due, and very little in their account, it is very important that they deposit their paychecks by Saturday. Hannah notes that she was at the bank two weeks before on a Saturday morning, and it was open. But, as Sarah points out, banks do change their hours. Hannah says, “I guess you’re right. I don’t know that the bank will be open tomorrow”.</a:t>
            </a:r>
          </a:p>
          <a:p>
            <a:pPr marL="0" indent="0">
              <a:buNone/>
            </a:pPr>
            <a:endParaRPr lang="en-US">
              <a:solidFill>
                <a:srgbClr val="1A1A1A"/>
              </a:solidFill>
            </a:endParaRPr>
          </a:p>
          <a:p>
            <a:pPr marL="0" indent="0" algn="ctr">
              <a:buNone/>
            </a:pPr>
            <a:r>
              <a:rPr lang="en-US" b="1">
                <a:solidFill>
                  <a:srgbClr val="FF0000"/>
                </a:solidFill>
              </a:rPr>
              <a:t>Hannah does not see to know the bank will be open</a:t>
            </a:r>
          </a:p>
          <a:p>
            <a:pPr marL="0" indent="0">
              <a:buNone/>
            </a:pPr>
            <a:endParaRPr lang="en-US"/>
          </a:p>
        </p:txBody>
      </p:sp>
    </p:spTree>
    <p:extLst>
      <p:ext uri="{BB962C8B-B14F-4D97-AF65-F5344CB8AC3E}">
        <p14:creationId xmlns:p14="http://schemas.microsoft.com/office/powerpoint/2010/main" val="2216737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3397-D181-028B-EDED-C302333B0F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5D37D-E57F-AB14-E903-C820C7190527}"/>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0BA9C833-64E5-2193-185D-C17BD8C35FB2}"/>
              </a:ext>
            </a:extLst>
          </p:cNvPr>
          <p:cNvSpPr>
            <a:spLocks noGrp="1"/>
          </p:cNvSpPr>
          <p:nvPr>
            <p:ph idx="1"/>
          </p:nvPr>
        </p:nvSpPr>
        <p:spPr/>
        <p:txBody>
          <a:bodyPr/>
          <a:lstStyle/>
          <a:p>
            <a:r>
              <a:rPr lang="en-US"/>
              <a:t>National Intelligence Estimate</a:t>
            </a:r>
          </a:p>
          <a:p>
            <a:endParaRPr lang="en-US"/>
          </a:p>
          <a:p>
            <a:r>
              <a:rPr lang="en-US"/>
              <a:t>Knowledge, Defeaters, and Stakes</a:t>
            </a:r>
          </a:p>
          <a:p>
            <a:endParaRPr lang="en-US"/>
          </a:p>
          <a:p>
            <a:r>
              <a:rPr lang="en-US">
                <a:solidFill>
                  <a:srgbClr val="FF0000"/>
                </a:solidFill>
              </a:rPr>
              <a:t>Deductive, Inductive, and Abductive Arguments</a:t>
            </a:r>
          </a:p>
          <a:p>
            <a:endParaRPr lang="en-US"/>
          </a:p>
          <a:p>
            <a:endParaRPr lang="en-US"/>
          </a:p>
          <a:p>
            <a:endParaRPr lang="en-US"/>
          </a:p>
        </p:txBody>
      </p:sp>
    </p:spTree>
    <p:extLst>
      <p:ext uri="{BB962C8B-B14F-4D97-AF65-F5344CB8AC3E}">
        <p14:creationId xmlns:p14="http://schemas.microsoft.com/office/powerpoint/2010/main" val="1451952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D6E1B-E2EE-14B3-9785-672058C298E3}"/>
              </a:ext>
            </a:extLst>
          </p:cNvPr>
          <p:cNvSpPr>
            <a:spLocks noGrp="1"/>
          </p:cNvSpPr>
          <p:nvPr>
            <p:ph type="title"/>
          </p:nvPr>
        </p:nvSpPr>
        <p:spPr/>
        <p:txBody>
          <a:bodyPr/>
          <a:lstStyle/>
          <a:p>
            <a:r>
              <a:rPr lang="en-US"/>
              <a:t>Evidence &amp; Valid Arguments</a:t>
            </a:r>
          </a:p>
        </p:txBody>
      </p:sp>
      <p:sp>
        <p:nvSpPr>
          <p:cNvPr id="3" name="Content Placeholder 2">
            <a:extLst>
              <a:ext uri="{FF2B5EF4-FFF2-40B4-BE49-F238E27FC236}">
                <a16:creationId xmlns:a16="http://schemas.microsoft.com/office/drawing/2014/main" id="{F0577BF5-2D8E-5BC9-1B25-12B23907D202}"/>
              </a:ext>
            </a:extLst>
          </p:cNvPr>
          <p:cNvSpPr>
            <a:spLocks noGrp="1"/>
          </p:cNvSpPr>
          <p:nvPr>
            <p:ph idx="1"/>
          </p:nvPr>
        </p:nvSpPr>
        <p:spPr>
          <a:xfrm>
            <a:off x="838200" y="1825625"/>
            <a:ext cx="10515600" cy="4932014"/>
          </a:xfrm>
        </p:spPr>
        <p:txBody>
          <a:bodyPr>
            <a:normAutofit/>
          </a:bodyPr>
          <a:lstStyle/>
          <a:p>
            <a:r>
              <a:rPr lang="en-US"/>
              <a:t>Among the goals of intelligence analysis is to provide </a:t>
            </a:r>
            <a:r>
              <a:rPr lang="en-US" b="1">
                <a:solidFill>
                  <a:schemeClr val="accent6"/>
                </a:solidFill>
              </a:rPr>
              <a:t>justification</a:t>
            </a:r>
            <a:r>
              <a:rPr lang="en-US"/>
              <a:t> for conclusions </a:t>
            </a:r>
            <a:r>
              <a:rPr lang="en-US" b="1">
                <a:solidFill>
                  <a:schemeClr val="accent6"/>
                </a:solidFill>
              </a:rPr>
              <a:t>drawn</a:t>
            </a:r>
            <a:r>
              <a:rPr lang="en-US"/>
              <a:t> from investigations</a:t>
            </a:r>
          </a:p>
          <a:p>
            <a:endParaRPr lang="en-US"/>
          </a:p>
          <a:p>
            <a:r>
              <a:rPr lang="en-US" dirty="0"/>
              <a:t>Justification is often tied up in argumentation; broadly speaking we can distinguish three major types of argument</a:t>
            </a:r>
          </a:p>
          <a:p>
            <a:endParaRPr lang="en-US" dirty="0"/>
          </a:p>
          <a:p>
            <a:pPr marL="0" indent="0" algn="ctr">
              <a:buNone/>
            </a:pPr>
            <a:r>
              <a:rPr lang="en-US" dirty="0"/>
              <a:t>Deductive Arguments</a:t>
            </a:r>
          </a:p>
          <a:p>
            <a:pPr marL="0" indent="0" algn="ctr">
              <a:buNone/>
            </a:pPr>
            <a:r>
              <a:rPr lang="en-US" dirty="0"/>
              <a:t>Inductive Arguments </a:t>
            </a:r>
          </a:p>
          <a:p>
            <a:pPr marL="0" indent="0" algn="ctr">
              <a:buNone/>
            </a:pPr>
            <a:r>
              <a:rPr lang="en-US" dirty="0"/>
              <a:t>Abductive Arguments</a:t>
            </a:r>
          </a:p>
          <a:p>
            <a:endParaRPr lang="en-US" dirty="0"/>
          </a:p>
          <a:p>
            <a:endParaRPr lang="en-US" dirty="0"/>
          </a:p>
          <a:p>
            <a:endParaRPr lang="en-US" dirty="0"/>
          </a:p>
          <a:p>
            <a:endParaRPr lang="en-US"/>
          </a:p>
          <a:p>
            <a:endParaRPr lang="en-US"/>
          </a:p>
          <a:p>
            <a:endParaRPr lang="en-US"/>
          </a:p>
        </p:txBody>
      </p:sp>
    </p:spTree>
    <p:extLst>
      <p:ext uri="{BB962C8B-B14F-4D97-AF65-F5344CB8AC3E}">
        <p14:creationId xmlns:p14="http://schemas.microsoft.com/office/powerpoint/2010/main" val="1418932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4BB81-9D23-1213-CEB9-98692068A5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55BB3E-7BB5-2DD8-DC48-5E300A12F321}"/>
              </a:ext>
            </a:extLst>
          </p:cNvPr>
          <p:cNvSpPr>
            <a:spLocks noGrp="1"/>
          </p:cNvSpPr>
          <p:nvPr>
            <p:ph type="title"/>
          </p:nvPr>
        </p:nvSpPr>
        <p:spPr/>
        <p:txBody>
          <a:bodyPr/>
          <a:lstStyle/>
          <a:p>
            <a:r>
              <a:rPr lang="en-US"/>
              <a:t>Evidence &amp; Valid Arguments</a:t>
            </a:r>
          </a:p>
        </p:txBody>
      </p:sp>
      <p:sp>
        <p:nvSpPr>
          <p:cNvPr id="3" name="Content Placeholder 2">
            <a:extLst>
              <a:ext uri="{FF2B5EF4-FFF2-40B4-BE49-F238E27FC236}">
                <a16:creationId xmlns:a16="http://schemas.microsoft.com/office/drawing/2014/main" id="{FAB8CA7B-FA50-EE57-1389-8FBC4647B521}"/>
              </a:ext>
            </a:extLst>
          </p:cNvPr>
          <p:cNvSpPr>
            <a:spLocks noGrp="1"/>
          </p:cNvSpPr>
          <p:nvPr>
            <p:ph idx="1"/>
          </p:nvPr>
        </p:nvSpPr>
        <p:spPr>
          <a:xfrm>
            <a:off x="838200" y="1825625"/>
            <a:ext cx="10515600" cy="4932014"/>
          </a:xfrm>
        </p:spPr>
        <p:txBody>
          <a:bodyPr>
            <a:normAutofit/>
          </a:bodyPr>
          <a:lstStyle/>
          <a:p>
            <a:r>
              <a:rPr lang="en-US"/>
              <a:t>Among the goals of intelligence analysis is to provide </a:t>
            </a:r>
            <a:r>
              <a:rPr lang="en-US" b="1">
                <a:solidFill>
                  <a:schemeClr val="accent6"/>
                </a:solidFill>
              </a:rPr>
              <a:t>justification</a:t>
            </a:r>
            <a:r>
              <a:rPr lang="en-US"/>
              <a:t> for conclusions </a:t>
            </a:r>
            <a:r>
              <a:rPr lang="en-US" b="1">
                <a:solidFill>
                  <a:schemeClr val="accent6"/>
                </a:solidFill>
              </a:rPr>
              <a:t>drawn</a:t>
            </a:r>
            <a:r>
              <a:rPr lang="en-US"/>
              <a:t> from investigations</a:t>
            </a:r>
          </a:p>
          <a:p>
            <a:endParaRPr lang="en-US"/>
          </a:p>
          <a:p>
            <a:r>
              <a:rPr lang="en-US" dirty="0"/>
              <a:t>Justification is often tied up in argumentation; broadly speaking we can distinguish three major types of argument</a:t>
            </a:r>
          </a:p>
          <a:p>
            <a:endParaRPr lang="en-US" dirty="0"/>
          </a:p>
          <a:p>
            <a:pPr marL="0" indent="0" algn="ctr">
              <a:buNone/>
            </a:pPr>
            <a:r>
              <a:rPr lang="en-US" dirty="0">
                <a:solidFill>
                  <a:srgbClr val="FF0000"/>
                </a:solidFill>
              </a:rPr>
              <a:t>Deductive Arguments</a:t>
            </a:r>
          </a:p>
          <a:p>
            <a:pPr marL="0" indent="0" algn="ctr">
              <a:buNone/>
            </a:pPr>
            <a:r>
              <a:rPr lang="en-US" dirty="0"/>
              <a:t>Inductive Arguments </a:t>
            </a:r>
          </a:p>
          <a:p>
            <a:pPr marL="0" indent="0" algn="ctr">
              <a:buNone/>
            </a:pPr>
            <a:r>
              <a:rPr lang="en-US" dirty="0"/>
              <a:t>Abductive Arguments</a:t>
            </a:r>
          </a:p>
          <a:p>
            <a:endParaRPr lang="en-US" dirty="0"/>
          </a:p>
          <a:p>
            <a:endParaRPr lang="en-US" dirty="0"/>
          </a:p>
          <a:p>
            <a:endParaRPr lang="en-US" dirty="0"/>
          </a:p>
          <a:p>
            <a:endParaRPr lang="en-US"/>
          </a:p>
          <a:p>
            <a:endParaRPr lang="en-US"/>
          </a:p>
          <a:p>
            <a:endParaRPr lang="en-US"/>
          </a:p>
        </p:txBody>
      </p:sp>
    </p:spTree>
    <p:extLst>
      <p:ext uri="{BB962C8B-B14F-4D97-AF65-F5344CB8AC3E}">
        <p14:creationId xmlns:p14="http://schemas.microsoft.com/office/powerpoint/2010/main" val="102773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93B85-34AA-392C-2D4D-1377CB07A9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C4ED3E-1C34-023B-C080-0405CA033500}"/>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1195A44D-E5BC-4704-0B79-CF405E774627}"/>
              </a:ext>
            </a:extLst>
          </p:cNvPr>
          <p:cNvSpPr>
            <a:spLocks noGrp="1"/>
          </p:cNvSpPr>
          <p:nvPr>
            <p:ph idx="1"/>
          </p:nvPr>
        </p:nvSpPr>
        <p:spPr/>
        <p:txBody>
          <a:bodyPr/>
          <a:lstStyle/>
          <a:p>
            <a:r>
              <a:rPr lang="en-US">
                <a:solidFill>
                  <a:srgbClr val="FF0000"/>
                </a:solidFill>
              </a:rPr>
              <a:t>National Intelligence Estimate</a:t>
            </a:r>
          </a:p>
          <a:p>
            <a:endParaRPr lang="en-US"/>
          </a:p>
          <a:p>
            <a:r>
              <a:rPr lang="en-US"/>
              <a:t>Knowledge, Defeaters, and Stakes</a:t>
            </a:r>
          </a:p>
          <a:p>
            <a:endParaRPr lang="en-US"/>
          </a:p>
          <a:p>
            <a:r>
              <a:rPr lang="en-US"/>
              <a:t>Deductive, Inductive, and Abductive Arguments</a:t>
            </a:r>
          </a:p>
          <a:p>
            <a:endParaRPr lang="en-US"/>
          </a:p>
          <a:p>
            <a:endParaRPr lang="en-US"/>
          </a:p>
          <a:p>
            <a:endParaRPr lang="en-US"/>
          </a:p>
        </p:txBody>
      </p:sp>
    </p:spTree>
    <p:extLst>
      <p:ext uri="{BB962C8B-B14F-4D97-AF65-F5344CB8AC3E}">
        <p14:creationId xmlns:p14="http://schemas.microsoft.com/office/powerpoint/2010/main" val="1331444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9FE2C-9E08-9E28-C439-FC29237E66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C83820-DC82-D13D-CD13-F5360849B7A5}"/>
              </a:ext>
            </a:extLst>
          </p:cNvPr>
          <p:cNvSpPr>
            <a:spLocks noGrp="1"/>
          </p:cNvSpPr>
          <p:nvPr>
            <p:ph type="title"/>
          </p:nvPr>
        </p:nvSpPr>
        <p:spPr/>
        <p:txBody>
          <a:bodyPr/>
          <a:lstStyle/>
          <a:p>
            <a:r>
              <a:rPr lang="en-US"/>
              <a:t>Deductive Arguments</a:t>
            </a:r>
          </a:p>
        </p:txBody>
      </p:sp>
      <p:sp>
        <p:nvSpPr>
          <p:cNvPr id="3" name="Content Placeholder 2">
            <a:extLst>
              <a:ext uri="{FF2B5EF4-FFF2-40B4-BE49-F238E27FC236}">
                <a16:creationId xmlns:a16="http://schemas.microsoft.com/office/drawing/2014/main" id="{79A37994-E340-D1DB-AD7B-68BBF9183060}"/>
              </a:ext>
            </a:extLst>
          </p:cNvPr>
          <p:cNvSpPr>
            <a:spLocks noGrp="1"/>
          </p:cNvSpPr>
          <p:nvPr>
            <p:ph idx="1"/>
          </p:nvPr>
        </p:nvSpPr>
        <p:spPr>
          <a:xfrm>
            <a:off x="838200" y="1825624"/>
            <a:ext cx="10515600" cy="5032375"/>
          </a:xfrm>
        </p:spPr>
        <p:txBody>
          <a:bodyPr>
            <a:normAutofit/>
          </a:bodyPr>
          <a:lstStyle/>
          <a:p>
            <a:r>
              <a:rPr lang="en-US" b="1">
                <a:solidFill>
                  <a:schemeClr val="accent6"/>
                </a:solidFill>
              </a:rPr>
              <a:t>Deductive arguments </a:t>
            </a:r>
            <a:r>
              <a:rPr lang="en-US"/>
              <a:t>are arguments that aim to draw a conclusion from premises via logical consequence</a:t>
            </a:r>
          </a:p>
          <a:p>
            <a:endParaRPr lang="en-US"/>
          </a:p>
          <a:p>
            <a:r>
              <a:rPr lang="en-US" dirty="0"/>
              <a:t>A valid argument is a deductive argument such that if the premises are true then so is the conclusion</a:t>
            </a:r>
          </a:p>
          <a:p>
            <a:pPr marL="914400" lvl="2" indent="0">
              <a:buNone/>
            </a:pPr>
            <a:r>
              <a:rPr lang="en-US" sz="2400" dirty="0"/>
              <a:t>1. If John is a human being then John is a mammal </a:t>
            </a:r>
          </a:p>
          <a:p>
            <a:pPr marL="914400" lvl="2" indent="0">
              <a:buNone/>
            </a:pPr>
            <a:r>
              <a:rPr lang="en-US" sz="2400" dirty="0"/>
              <a:t>2. John is a human being</a:t>
            </a:r>
          </a:p>
          <a:p>
            <a:pPr marL="914400" lvl="2" indent="0">
              <a:buNone/>
            </a:pPr>
            <a:r>
              <a:rPr lang="en-US" sz="2400" dirty="0"/>
              <a:t>3. Hence, John is a mammal</a:t>
            </a:r>
          </a:p>
          <a:p>
            <a:pPr marL="914400" lvl="2" indent="0">
              <a:buNone/>
            </a:pPr>
            <a:endParaRPr lang="en-US" sz="2800" dirty="0"/>
          </a:p>
          <a:p>
            <a:r>
              <a:rPr lang="en-US" dirty="0"/>
              <a:t>There is no way for 1 and 2 to be true and 3 to be false</a:t>
            </a:r>
          </a:p>
          <a:p>
            <a:endParaRPr lang="en-US" dirty="0"/>
          </a:p>
          <a:p>
            <a:endParaRPr lang="en-US" dirty="0"/>
          </a:p>
          <a:p>
            <a:endParaRPr lang="en-US" dirty="0"/>
          </a:p>
          <a:p>
            <a:endParaRPr lang="en-US"/>
          </a:p>
          <a:p>
            <a:endParaRPr lang="en-US"/>
          </a:p>
          <a:p>
            <a:endParaRPr lang="en-US"/>
          </a:p>
        </p:txBody>
      </p:sp>
    </p:spTree>
    <p:extLst>
      <p:ext uri="{BB962C8B-B14F-4D97-AF65-F5344CB8AC3E}">
        <p14:creationId xmlns:p14="http://schemas.microsoft.com/office/powerpoint/2010/main" val="3958299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0058A-9A10-AC10-1628-EB9AC2A4EB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4CB96A-8C71-5C44-3798-AFEBAE4E93B5}"/>
              </a:ext>
            </a:extLst>
          </p:cNvPr>
          <p:cNvSpPr>
            <a:spLocks noGrp="1"/>
          </p:cNvSpPr>
          <p:nvPr>
            <p:ph type="title"/>
          </p:nvPr>
        </p:nvSpPr>
        <p:spPr/>
        <p:txBody>
          <a:bodyPr/>
          <a:lstStyle/>
          <a:p>
            <a:r>
              <a:rPr lang="en-US"/>
              <a:t>Deductive Arguments</a:t>
            </a:r>
          </a:p>
        </p:txBody>
      </p:sp>
      <p:sp>
        <p:nvSpPr>
          <p:cNvPr id="3" name="Content Placeholder 2">
            <a:extLst>
              <a:ext uri="{FF2B5EF4-FFF2-40B4-BE49-F238E27FC236}">
                <a16:creationId xmlns:a16="http://schemas.microsoft.com/office/drawing/2014/main" id="{FDD15C78-B7A6-E19D-58E1-28651C87A001}"/>
              </a:ext>
            </a:extLst>
          </p:cNvPr>
          <p:cNvSpPr>
            <a:spLocks noGrp="1"/>
          </p:cNvSpPr>
          <p:nvPr>
            <p:ph idx="1"/>
          </p:nvPr>
        </p:nvSpPr>
        <p:spPr>
          <a:xfrm>
            <a:off x="838200" y="1825624"/>
            <a:ext cx="10515600" cy="5032375"/>
          </a:xfrm>
        </p:spPr>
        <p:txBody>
          <a:bodyPr>
            <a:normAutofit/>
          </a:bodyPr>
          <a:lstStyle/>
          <a:p>
            <a:r>
              <a:rPr lang="en-US" b="1">
                <a:solidFill>
                  <a:schemeClr val="accent6"/>
                </a:solidFill>
              </a:rPr>
              <a:t>Deductive arguments </a:t>
            </a:r>
            <a:r>
              <a:rPr lang="en-US"/>
              <a:t>are arguments that aim to draw a conclusion from premises via logical consequence</a:t>
            </a:r>
          </a:p>
          <a:p>
            <a:endParaRPr lang="en-US"/>
          </a:p>
          <a:p>
            <a:r>
              <a:rPr lang="en-US" dirty="0"/>
              <a:t>A valid argument is a deductive argument such that if the premises are true then so is the conclusion</a:t>
            </a:r>
          </a:p>
          <a:p>
            <a:pPr marL="914400" lvl="2" indent="0">
              <a:buNone/>
            </a:pPr>
            <a:r>
              <a:rPr lang="en-US" sz="2400" dirty="0"/>
              <a:t>1. If John is a human being then John is a mammal </a:t>
            </a:r>
          </a:p>
          <a:p>
            <a:pPr marL="914400" lvl="2" indent="0">
              <a:buNone/>
            </a:pPr>
            <a:r>
              <a:rPr lang="en-US" sz="2400" dirty="0"/>
              <a:t>2. John is a human being</a:t>
            </a:r>
          </a:p>
          <a:p>
            <a:pPr marL="914400" lvl="2" indent="0">
              <a:buNone/>
            </a:pPr>
            <a:r>
              <a:rPr lang="en-US" sz="2400" dirty="0"/>
              <a:t>3. Hence, John is a mammal</a:t>
            </a:r>
          </a:p>
          <a:p>
            <a:pPr marL="914400" lvl="2" indent="0">
              <a:buNone/>
            </a:pPr>
            <a:endParaRPr lang="en-US" sz="2800" dirty="0"/>
          </a:p>
          <a:p>
            <a:r>
              <a:rPr lang="en-US" dirty="0"/>
              <a:t>There is no way for 1 and 2 to be true and 3 to be false</a:t>
            </a:r>
          </a:p>
          <a:p>
            <a:endParaRPr lang="en-US" dirty="0"/>
          </a:p>
          <a:p>
            <a:endParaRPr lang="en-US" dirty="0"/>
          </a:p>
          <a:p>
            <a:endParaRPr lang="en-US" dirty="0"/>
          </a:p>
          <a:p>
            <a:endParaRPr lang="en-US"/>
          </a:p>
          <a:p>
            <a:endParaRPr lang="en-US"/>
          </a:p>
          <a:p>
            <a:endParaRPr lang="en-US"/>
          </a:p>
        </p:txBody>
      </p:sp>
      <p:sp>
        <p:nvSpPr>
          <p:cNvPr id="4" name="TextBox 3">
            <a:extLst>
              <a:ext uri="{FF2B5EF4-FFF2-40B4-BE49-F238E27FC236}">
                <a16:creationId xmlns:a16="http://schemas.microsoft.com/office/drawing/2014/main" id="{FC1DCD80-FDB5-3A0B-273C-1442C2204065}"/>
              </a:ext>
            </a:extLst>
          </p:cNvPr>
          <p:cNvSpPr txBox="1"/>
          <p:nvPr/>
        </p:nvSpPr>
        <p:spPr>
          <a:xfrm>
            <a:off x="8750651" y="4142114"/>
            <a:ext cx="2603149" cy="1384995"/>
          </a:xfrm>
          <a:prstGeom prst="rect">
            <a:avLst/>
          </a:prstGeom>
          <a:noFill/>
        </p:spPr>
        <p:txBody>
          <a:bodyPr wrap="none" rtlCol="0">
            <a:spAutoFit/>
          </a:bodyPr>
          <a:lstStyle/>
          <a:p>
            <a:pPr algn="ctr"/>
            <a:r>
              <a:rPr lang="en-US" sz="2800" b="1">
                <a:solidFill>
                  <a:srgbClr val="FF0000"/>
                </a:solidFill>
                <a:latin typeface="Garamond" panose="02020404030301010803" pitchFamily="18" charset="0"/>
              </a:rPr>
              <a:t>DEDUCTIVE </a:t>
            </a:r>
          </a:p>
          <a:p>
            <a:pPr algn="ctr"/>
            <a:r>
              <a:rPr lang="en-US" sz="2800" b="1">
                <a:solidFill>
                  <a:srgbClr val="FF0000"/>
                </a:solidFill>
                <a:latin typeface="Garamond" panose="02020404030301010803" pitchFamily="18" charset="0"/>
              </a:rPr>
              <a:t>ARGUMENTS </a:t>
            </a:r>
          </a:p>
          <a:p>
            <a:pPr algn="ctr"/>
            <a:r>
              <a:rPr lang="en-US" sz="2800" b="1">
                <a:solidFill>
                  <a:srgbClr val="FF0000"/>
                </a:solidFill>
                <a:latin typeface="Garamond" panose="02020404030301010803" pitchFamily="18" charset="0"/>
              </a:rPr>
              <a:t>ARE RARE</a:t>
            </a:r>
          </a:p>
        </p:txBody>
      </p:sp>
    </p:spTree>
    <p:extLst>
      <p:ext uri="{BB962C8B-B14F-4D97-AF65-F5344CB8AC3E}">
        <p14:creationId xmlns:p14="http://schemas.microsoft.com/office/powerpoint/2010/main" val="1600472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37E58-3CD3-A124-C9D7-6B53308F40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89E4A1-8778-59BF-0DD8-1F0C502D8174}"/>
              </a:ext>
            </a:extLst>
          </p:cNvPr>
          <p:cNvSpPr>
            <a:spLocks noGrp="1"/>
          </p:cNvSpPr>
          <p:nvPr>
            <p:ph type="title"/>
          </p:nvPr>
        </p:nvSpPr>
        <p:spPr/>
        <p:txBody>
          <a:bodyPr/>
          <a:lstStyle/>
          <a:p>
            <a:r>
              <a:rPr lang="en-US"/>
              <a:t>Evidence &amp; Valid Arguments</a:t>
            </a:r>
          </a:p>
        </p:txBody>
      </p:sp>
      <p:sp>
        <p:nvSpPr>
          <p:cNvPr id="3" name="Content Placeholder 2">
            <a:extLst>
              <a:ext uri="{FF2B5EF4-FFF2-40B4-BE49-F238E27FC236}">
                <a16:creationId xmlns:a16="http://schemas.microsoft.com/office/drawing/2014/main" id="{0F903268-8A16-0DD9-B3DD-4874823F9906}"/>
              </a:ext>
            </a:extLst>
          </p:cNvPr>
          <p:cNvSpPr>
            <a:spLocks noGrp="1"/>
          </p:cNvSpPr>
          <p:nvPr>
            <p:ph idx="1"/>
          </p:nvPr>
        </p:nvSpPr>
        <p:spPr>
          <a:xfrm>
            <a:off x="838200" y="1825625"/>
            <a:ext cx="10515600" cy="4932014"/>
          </a:xfrm>
        </p:spPr>
        <p:txBody>
          <a:bodyPr>
            <a:normAutofit/>
          </a:bodyPr>
          <a:lstStyle/>
          <a:p>
            <a:r>
              <a:rPr lang="en-US"/>
              <a:t>Among the goals of intelligence analysis is to provide </a:t>
            </a:r>
            <a:r>
              <a:rPr lang="en-US" b="1">
                <a:solidFill>
                  <a:schemeClr val="accent6"/>
                </a:solidFill>
              </a:rPr>
              <a:t>justification</a:t>
            </a:r>
            <a:r>
              <a:rPr lang="en-US"/>
              <a:t> for conclusions </a:t>
            </a:r>
            <a:r>
              <a:rPr lang="en-US" b="1">
                <a:solidFill>
                  <a:schemeClr val="accent6"/>
                </a:solidFill>
              </a:rPr>
              <a:t>drawn</a:t>
            </a:r>
            <a:r>
              <a:rPr lang="en-US"/>
              <a:t> from investigations</a:t>
            </a:r>
          </a:p>
          <a:p>
            <a:endParaRPr lang="en-US"/>
          </a:p>
          <a:p>
            <a:r>
              <a:rPr lang="en-US" dirty="0"/>
              <a:t>Justification is often tied up in argumentation; broadly speaking we can distinguish three major types of argument</a:t>
            </a:r>
          </a:p>
          <a:p>
            <a:endParaRPr lang="en-US" dirty="0"/>
          </a:p>
          <a:p>
            <a:pPr marL="0" indent="0" algn="ctr">
              <a:buNone/>
            </a:pPr>
            <a:r>
              <a:rPr lang="en-US" dirty="0"/>
              <a:t>Deductive Arguments</a:t>
            </a:r>
          </a:p>
          <a:p>
            <a:pPr marL="0" indent="0" algn="ctr">
              <a:buNone/>
            </a:pPr>
            <a:r>
              <a:rPr lang="en-US" dirty="0">
                <a:solidFill>
                  <a:srgbClr val="FF0000"/>
                </a:solidFill>
              </a:rPr>
              <a:t>Inductive Arguments </a:t>
            </a:r>
          </a:p>
          <a:p>
            <a:pPr marL="0" indent="0" algn="ctr">
              <a:buNone/>
            </a:pPr>
            <a:r>
              <a:rPr lang="en-US" dirty="0"/>
              <a:t>Abductive Arguments</a:t>
            </a:r>
          </a:p>
          <a:p>
            <a:endParaRPr lang="en-US" dirty="0"/>
          </a:p>
          <a:p>
            <a:endParaRPr lang="en-US" dirty="0"/>
          </a:p>
          <a:p>
            <a:endParaRPr lang="en-US" dirty="0"/>
          </a:p>
          <a:p>
            <a:endParaRPr lang="en-US"/>
          </a:p>
          <a:p>
            <a:endParaRPr lang="en-US"/>
          </a:p>
          <a:p>
            <a:endParaRPr lang="en-US"/>
          </a:p>
        </p:txBody>
      </p:sp>
    </p:spTree>
    <p:extLst>
      <p:ext uri="{BB962C8B-B14F-4D97-AF65-F5344CB8AC3E}">
        <p14:creationId xmlns:p14="http://schemas.microsoft.com/office/powerpoint/2010/main" val="604108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CBABE-46F0-2E20-B877-838992164F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13B8D-76D5-316D-59EE-DA301B341701}"/>
              </a:ext>
            </a:extLst>
          </p:cNvPr>
          <p:cNvSpPr>
            <a:spLocks noGrp="1"/>
          </p:cNvSpPr>
          <p:nvPr>
            <p:ph type="title"/>
          </p:nvPr>
        </p:nvSpPr>
        <p:spPr/>
        <p:txBody>
          <a:bodyPr/>
          <a:lstStyle/>
          <a:p>
            <a:r>
              <a:rPr lang="en-US"/>
              <a:t>Evidence &amp; Risky Arguments </a:t>
            </a:r>
          </a:p>
        </p:txBody>
      </p:sp>
      <p:sp>
        <p:nvSpPr>
          <p:cNvPr id="3" name="Content Placeholder 2">
            <a:extLst>
              <a:ext uri="{FF2B5EF4-FFF2-40B4-BE49-F238E27FC236}">
                <a16:creationId xmlns:a16="http://schemas.microsoft.com/office/drawing/2014/main" id="{673904B1-E451-93EC-F752-AA8BE2F66BFD}"/>
              </a:ext>
            </a:extLst>
          </p:cNvPr>
          <p:cNvSpPr>
            <a:spLocks noGrp="1"/>
          </p:cNvSpPr>
          <p:nvPr>
            <p:ph idx="1"/>
          </p:nvPr>
        </p:nvSpPr>
        <p:spPr>
          <a:xfrm>
            <a:off x="838200" y="1825625"/>
            <a:ext cx="10515600" cy="4932014"/>
          </a:xfrm>
        </p:spPr>
        <p:txBody>
          <a:bodyPr>
            <a:normAutofit/>
          </a:bodyPr>
          <a:lstStyle/>
          <a:p>
            <a:r>
              <a:rPr lang="en-US"/>
              <a:t>Intelligence analysts, like most of us, more frequently encounter inductive or abductive arguments, which you might think of as “risky”</a:t>
            </a:r>
          </a:p>
          <a:p>
            <a:pPr marL="0" indent="0">
              <a:buNone/>
            </a:pPr>
            <a:endParaRPr lang="en-US"/>
          </a:p>
          <a:p>
            <a:r>
              <a:rPr lang="en-US" b="1" dirty="0">
                <a:solidFill>
                  <a:schemeClr val="accent6"/>
                </a:solidFill>
              </a:rPr>
              <a:t>Inductive arguments </a:t>
            </a:r>
            <a:r>
              <a:rPr lang="en-US" dirty="0"/>
              <a:t>involve conclusions that may be </a:t>
            </a:r>
            <a:r>
              <a:rPr lang="en-US" b="1" dirty="0">
                <a:solidFill>
                  <a:srgbClr val="FF0000"/>
                </a:solidFill>
              </a:rPr>
              <a:t>likely</a:t>
            </a:r>
            <a:r>
              <a:rPr lang="en-US" dirty="0"/>
              <a:t> given the premises</a:t>
            </a:r>
          </a:p>
          <a:p>
            <a:endParaRPr lang="en-US" dirty="0"/>
          </a:p>
          <a:p>
            <a:endParaRPr lang="en-US" dirty="0"/>
          </a:p>
          <a:p>
            <a:endParaRPr lang="en-US" dirty="0"/>
          </a:p>
          <a:p>
            <a:endParaRPr lang="en-US"/>
          </a:p>
          <a:p>
            <a:endParaRPr lang="en-US"/>
          </a:p>
          <a:p>
            <a:endParaRPr lang="en-US"/>
          </a:p>
        </p:txBody>
      </p:sp>
    </p:spTree>
    <p:extLst>
      <p:ext uri="{BB962C8B-B14F-4D97-AF65-F5344CB8AC3E}">
        <p14:creationId xmlns:p14="http://schemas.microsoft.com/office/powerpoint/2010/main" val="436266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82AAF-9D8D-F9FA-9BD0-89128ACD79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7B100F-1C19-6310-EDA0-CE3DCB8B56D2}"/>
              </a:ext>
            </a:extLst>
          </p:cNvPr>
          <p:cNvSpPr>
            <a:spLocks noGrp="1"/>
          </p:cNvSpPr>
          <p:nvPr>
            <p:ph type="title"/>
          </p:nvPr>
        </p:nvSpPr>
        <p:spPr/>
        <p:txBody>
          <a:bodyPr/>
          <a:lstStyle/>
          <a:p>
            <a:r>
              <a:rPr lang="en-US" dirty="0"/>
              <a:t>Inductive Examples</a:t>
            </a:r>
          </a:p>
        </p:txBody>
      </p:sp>
      <p:sp>
        <p:nvSpPr>
          <p:cNvPr id="3" name="Content Placeholder 2">
            <a:extLst>
              <a:ext uri="{FF2B5EF4-FFF2-40B4-BE49-F238E27FC236}">
                <a16:creationId xmlns:a16="http://schemas.microsoft.com/office/drawing/2014/main" id="{7DD4D4ED-E250-7455-3BED-FB028B7941FE}"/>
              </a:ext>
            </a:extLst>
          </p:cNvPr>
          <p:cNvSpPr>
            <a:spLocks noGrp="1"/>
          </p:cNvSpPr>
          <p:nvPr>
            <p:ph idx="1"/>
          </p:nvPr>
        </p:nvSpPr>
        <p:spPr/>
        <p:txBody>
          <a:bodyPr/>
          <a:lstStyle/>
          <a:p>
            <a:pPr marL="457200" lvl="1" indent="0">
              <a:buNone/>
            </a:pPr>
            <a:endParaRPr lang="en-US" sz="2800" dirty="0"/>
          </a:p>
          <a:p>
            <a:pPr marL="457200" lvl="1" indent="0">
              <a:buNone/>
            </a:pPr>
            <a:r>
              <a:rPr lang="en-US" sz="2800" dirty="0"/>
              <a:t>(1) There are 20 oranges in this bag</a:t>
            </a:r>
          </a:p>
          <a:p>
            <a:pPr marL="457200" lvl="1" indent="0">
              <a:buNone/>
            </a:pPr>
            <a:r>
              <a:rPr lang="en-US" sz="2800" dirty="0"/>
              <a:t>(2) 12 oranges have been inspected and are delicious</a:t>
            </a:r>
          </a:p>
          <a:p>
            <a:pPr marL="457200" lvl="1" indent="0">
              <a:buNone/>
            </a:pPr>
            <a:r>
              <a:rPr lang="en-US" sz="2800" dirty="0"/>
              <a:t>(3) Hence, </a:t>
            </a:r>
            <a:r>
              <a:rPr lang="en-US" sz="2800" b="1" dirty="0"/>
              <a:t>most</a:t>
            </a:r>
            <a:r>
              <a:rPr lang="en-US" sz="2800" dirty="0"/>
              <a:t> of the other 8 oranges in the bag will be delicious </a:t>
            </a:r>
          </a:p>
          <a:p>
            <a:pPr marL="457200" lvl="1" indent="0">
              <a:buNone/>
            </a:pPr>
            <a:endParaRPr lang="en-US" sz="2800" dirty="0"/>
          </a:p>
          <a:p>
            <a:pPr marL="971550" lvl="1" indent="-514350">
              <a:buAutoNum type="arabicParenBoth"/>
            </a:pPr>
            <a:r>
              <a:rPr lang="en-US" sz="2800" dirty="0"/>
              <a:t>There are 20 oranges in this bag</a:t>
            </a:r>
          </a:p>
          <a:p>
            <a:pPr marL="971550" lvl="1" indent="-514350">
              <a:buAutoNum type="arabicParenBoth"/>
            </a:pPr>
            <a:r>
              <a:rPr lang="en-US" sz="2800" dirty="0"/>
              <a:t>This randomly chosen orange is delicious</a:t>
            </a:r>
          </a:p>
          <a:p>
            <a:pPr marL="971550" lvl="1" indent="-514350">
              <a:buAutoNum type="arabicParenBoth"/>
            </a:pPr>
            <a:r>
              <a:rPr lang="en-US" sz="2800" dirty="0"/>
              <a:t>Hence, </a:t>
            </a:r>
            <a:r>
              <a:rPr lang="en-US" sz="2800" b="1" dirty="0"/>
              <a:t>most</a:t>
            </a:r>
            <a:r>
              <a:rPr lang="en-US" sz="2800" dirty="0"/>
              <a:t> of the remaining 19 oranges will be delicious</a:t>
            </a:r>
          </a:p>
        </p:txBody>
      </p:sp>
      <p:pic>
        <p:nvPicPr>
          <p:cNvPr id="5" name="Picture 4" descr="A close up of an orange&#10;&#10;Description automatically generated">
            <a:extLst>
              <a:ext uri="{FF2B5EF4-FFF2-40B4-BE49-F238E27FC236}">
                <a16:creationId xmlns:a16="http://schemas.microsoft.com/office/drawing/2014/main" id="{E2EA569D-DE23-B481-A68F-B2FA063585B6}"/>
              </a:ext>
            </a:extLst>
          </p:cNvPr>
          <p:cNvPicPr>
            <a:picLocks noChangeAspect="1"/>
          </p:cNvPicPr>
          <p:nvPr/>
        </p:nvPicPr>
        <p:blipFill>
          <a:blip r:embed="rId2">
            <a:alphaModFix amt="20000"/>
          </a:blip>
          <a:stretch>
            <a:fillRect/>
          </a:stretch>
        </p:blipFill>
        <p:spPr>
          <a:xfrm>
            <a:off x="2942591" y="86325"/>
            <a:ext cx="9249409" cy="6685349"/>
          </a:xfrm>
          <a:prstGeom prst="rect">
            <a:avLst/>
          </a:prstGeom>
        </p:spPr>
      </p:pic>
    </p:spTree>
    <p:extLst>
      <p:ext uri="{BB962C8B-B14F-4D97-AF65-F5344CB8AC3E}">
        <p14:creationId xmlns:p14="http://schemas.microsoft.com/office/powerpoint/2010/main" val="2455919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A950-FE09-B33C-354A-5C1E92001962}"/>
            </a:ext>
          </a:extLst>
        </p:cNvPr>
        <p:cNvGrpSpPr/>
        <p:nvPr/>
      </p:nvGrpSpPr>
      <p:grpSpPr>
        <a:xfrm>
          <a:off x="0" y="0"/>
          <a:ext cx="0" cy="0"/>
          <a:chOff x="0" y="0"/>
          <a:chExt cx="0" cy="0"/>
        </a:xfrm>
      </p:grpSpPr>
      <p:pic>
        <p:nvPicPr>
          <p:cNvPr id="5" name="Picture 4" descr="A close up of an orange&#10;&#10;Description automatically generated">
            <a:extLst>
              <a:ext uri="{FF2B5EF4-FFF2-40B4-BE49-F238E27FC236}">
                <a16:creationId xmlns:a16="http://schemas.microsoft.com/office/drawing/2014/main" id="{183FF3FD-EB1C-D681-87AD-31E232622ACD}"/>
              </a:ext>
            </a:extLst>
          </p:cNvPr>
          <p:cNvPicPr>
            <a:picLocks noChangeAspect="1"/>
          </p:cNvPicPr>
          <p:nvPr/>
        </p:nvPicPr>
        <p:blipFill>
          <a:blip r:embed="rId2">
            <a:alphaModFix amt="20000"/>
          </a:blip>
          <a:stretch>
            <a:fillRect/>
          </a:stretch>
        </p:blipFill>
        <p:spPr>
          <a:xfrm>
            <a:off x="2942591" y="86325"/>
            <a:ext cx="9249409" cy="6685349"/>
          </a:xfrm>
          <a:prstGeom prst="rect">
            <a:avLst/>
          </a:prstGeom>
        </p:spPr>
      </p:pic>
      <p:sp>
        <p:nvSpPr>
          <p:cNvPr id="2" name="Title 1">
            <a:extLst>
              <a:ext uri="{FF2B5EF4-FFF2-40B4-BE49-F238E27FC236}">
                <a16:creationId xmlns:a16="http://schemas.microsoft.com/office/drawing/2014/main" id="{8E3491B8-4884-6FB2-81D6-29493C160221}"/>
              </a:ext>
            </a:extLst>
          </p:cNvPr>
          <p:cNvSpPr>
            <a:spLocks noGrp="1"/>
          </p:cNvSpPr>
          <p:nvPr>
            <p:ph type="title"/>
          </p:nvPr>
        </p:nvSpPr>
        <p:spPr/>
        <p:txBody>
          <a:bodyPr/>
          <a:lstStyle/>
          <a:p>
            <a:r>
              <a:rPr lang="en-US" dirty="0"/>
              <a:t>Proportions </a:t>
            </a:r>
          </a:p>
        </p:txBody>
      </p:sp>
      <p:sp>
        <p:nvSpPr>
          <p:cNvPr id="3" name="Content Placeholder 2">
            <a:extLst>
              <a:ext uri="{FF2B5EF4-FFF2-40B4-BE49-F238E27FC236}">
                <a16:creationId xmlns:a16="http://schemas.microsoft.com/office/drawing/2014/main" id="{F829E2FE-79F7-1948-4F18-8466839820B5}"/>
              </a:ext>
            </a:extLst>
          </p:cNvPr>
          <p:cNvSpPr>
            <a:spLocks noGrp="1"/>
          </p:cNvSpPr>
          <p:nvPr>
            <p:ph idx="1"/>
          </p:nvPr>
        </p:nvSpPr>
        <p:spPr/>
        <p:txBody>
          <a:bodyPr/>
          <a:lstStyle/>
          <a:p>
            <a:r>
              <a:rPr lang="en-US" dirty="0"/>
              <a:t>We can be more precise…</a:t>
            </a:r>
          </a:p>
          <a:p>
            <a:endParaRPr lang="en-US" dirty="0"/>
          </a:p>
          <a:p>
            <a:r>
              <a:rPr lang="en-US" b="1" dirty="0"/>
              <a:t>What does “most” mean in “most of the oranges in the bag will be delicious”</a:t>
            </a:r>
          </a:p>
          <a:p>
            <a:endParaRPr lang="en-US" dirty="0"/>
          </a:p>
          <a:p>
            <a:pPr marL="457200" lvl="1" indent="0" algn="ctr">
              <a:buNone/>
            </a:pPr>
            <a:r>
              <a:rPr lang="en-US" sz="2800" b="1" dirty="0"/>
              <a:t>&gt;90% ?</a:t>
            </a:r>
          </a:p>
          <a:p>
            <a:pPr marL="457200" lvl="1" indent="0" algn="ctr">
              <a:buNone/>
            </a:pPr>
            <a:r>
              <a:rPr lang="en-US" sz="2800" b="1" dirty="0"/>
              <a:t>&gt;80% ?</a:t>
            </a:r>
          </a:p>
          <a:p>
            <a:pPr marL="457200" lvl="1" indent="0" algn="ctr">
              <a:buNone/>
            </a:pPr>
            <a:r>
              <a:rPr lang="en-US" sz="2800" b="1" dirty="0"/>
              <a:t>&gt;50% ?</a:t>
            </a:r>
          </a:p>
        </p:txBody>
      </p:sp>
    </p:spTree>
    <p:extLst>
      <p:ext uri="{BB962C8B-B14F-4D97-AF65-F5344CB8AC3E}">
        <p14:creationId xmlns:p14="http://schemas.microsoft.com/office/powerpoint/2010/main" val="3325422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24425-FB7B-4A0D-B61E-2A420C4F0C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9511E7-4D64-1141-E295-1FB9251BD6CB}"/>
              </a:ext>
            </a:extLst>
          </p:cNvPr>
          <p:cNvSpPr>
            <a:spLocks noGrp="1"/>
          </p:cNvSpPr>
          <p:nvPr>
            <p:ph type="title"/>
          </p:nvPr>
        </p:nvSpPr>
        <p:spPr/>
        <p:txBody>
          <a:bodyPr/>
          <a:lstStyle/>
          <a:p>
            <a:r>
              <a:rPr lang="en-US" dirty="0"/>
              <a:t>Proportions </a:t>
            </a:r>
          </a:p>
        </p:txBody>
      </p:sp>
      <p:sp>
        <p:nvSpPr>
          <p:cNvPr id="3" name="Content Placeholder 2">
            <a:extLst>
              <a:ext uri="{FF2B5EF4-FFF2-40B4-BE49-F238E27FC236}">
                <a16:creationId xmlns:a16="http://schemas.microsoft.com/office/drawing/2014/main" id="{278595EB-1908-F7AC-4E52-977321C1FEFD}"/>
              </a:ext>
            </a:extLst>
          </p:cNvPr>
          <p:cNvSpPr>
            <a:spLocks noGrp="1"/>
          </p:cNvSpPr>
          <p:nvPr>
            <p:ph idx="1"/>
          </p:nvPr>
        </p:nvSpPr>
        <p:spPr/>
        <p:txBody>
          <a:bodyPr/>
          <a:lstStyle/>
          <a:p>
            <a:pPr marL="457200" lvl="1" indent="0">
              <a:buNone/>
            </a:pPr>
            <a:endParaRPr lang="en-US" sz="2800" dirty="0"/>
          </a:p>
          <a:p>
            <a:pPr marL="457200" lvl="1" indent="0">
              <a:buNone/>
            </a:pPr>
            <a:r>
              <a:rPr lang="en-US" sz="2800" dirty="0"/>
              <a:t>(1) There are 20 oranges in this bag</a:t>
            </a:r>
          </a:p>
          <a:p>
            <a:pPr marL="457200" lvl="1" indent="0">
              <a:buNone/>
            </a:pPr>
            <a:r>
              <a:rPr lang="en-US" sz="2800" dirty="0"/>
              <a:t>(2) 12 oranges have been inspected and are delicious</a:t>
            </a:r>
          </a:p>
          <a:p>
            <a:pPr marL="457200" lvl="1" indent="0">
              <a:buNone/>
            </a:pPr>
            <a:r>
              <a:rPr lang="en-US" sz="2800" dirty="0"/>
              <a:t>(3) Hence, </a:t>
            </a:r>
            <a:r>
              <a:rPr lang="en-US" sz="2800" dirty="0">
                <a:solidFill>
                  <a:srgbClr val="FF0000"/>
                </a:solidFill>
              </a:rPr>
              <a:t>most of the other 8 </a:t>
            </a:r>
            <a:r>
              <a:rPr lang="en-US" sz="2800" dirty="0"/>
              <a:t>oranges in the bag will be delicious </a:t>
            </a:r>
          </a:p>
          <a:p>
            <a:pPr marL="457200" lvl="1" indent="0">
              <a:buNone/>
            </a:pPr>
            <a:endParaRPr lang="en-US" sz="2800" dirty="0"/>
          </a:p>
          <a:p>
            <a:pPr marL="971550" lvl="1" indent="-514350">
              <a:buAutoNum type="arabicParenBoth"/>
            </a:pPr>
            <a:r>
              <a:rPr lang="en-US" sz="2800" dirty="0"/>
              <a:t>There are 20 oranges in this bag</a:t>
            </a:r>
          </a:p>
          <a:p>
            <a:pPr marL="971550" lvl="1" indent="-514350">
              <a:buAutoNum type="arabicParenBoth"/>
            </a:pPr>
            <a:r>
              <a:rPr lang="en-US" sz="2800" dirty="0"/>
              <a:t>This randomly chosen orange is delicious</a:t>
            </a:r>
          </a:p>
          <a:p>
            <a:pPr marL="971550" lvl="1" indent="-514350">
              <a:buAutoNum type="arabicParenBoth"/>
            </a:pPr>
            <a:r>
              <a:rPr lang="en-US" sz="2800" dirty="0"/>
              <a:t>Hence, </a:t>
            </a:r>
            <a:r>
              <a:rPr lang="en-US" sz="2800" dirty="0">
                <a:solidFill>
                  <a:srgbClr val="FF0000"/>
                </a:solidFill>
              </a:rPr>
              <a:t>most of the remaining 19 </a:t>
            </a:r>
            <a:r>
              <a:rPr lang="en-US" sz="2800" dirty="0"/>
              <a:t>oranges will be delicious</a:t>
            </a:r>
          </a:p>
        </p:txBody>
      </p:sp>
    </p:spTree>
    <p:extLst>
      <p:ext uri="{BB962C8B-B14F-4D97-AF65-F5344CB8AC3E}">
        <p14:creationId xmlns:p14="http://schemas.microsoft.com/office/powerpoint/2010/main" val="2484668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3BFEA-6CB3-F147-FCBF-CF81F8667B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C1D24-5C5C-D419-D8FB-D1C7DB683391}"/>
              </a:ext>
            </a:extLst>
          </p:cNvPr>
          <p:cNvSpPr>
            <a:spLocks noGrp="1"/>
          </p:cNvSpPr>
          <p:nvPr>
            <p:ph type="title"/>
          </p:nvPr>
        </p:nvSpPr>
        <p:spPr/>
        <p:txBody>
          <a:bodyPr/>
          <a:lstStyle/>
          <a:p>
            <a:r>
              <a:rPr lang="en-US" dirty="0"/>
              <a:t>Proportions </a:t>
            </a:r>
          </a:p>
        </p:txBody>
      </p:sp>
      <p:sp>
        <p:nvSpPr>
          <p:cNvPr id="3" name="Content Placeholder 2">
            <a:extLst>
              <a:ext uri="{FF2B5EF4-FFF2-40B4-BE49-F238E27FC236}">
                <a16:creationId xmlns:a16="http://schemas.microsoft.com/office/drawing/2014/main" id="{561DA8A0-A5C7-CFC3-C543-9BBC468F42F4}"/>
              </a:ext>
            </a:extLst>
          </p:cNvPr>
          <p:cNvSpPr>
            <a:spLocks noGrp="1"/>
          </p:cNvSpPr>
          <p:nvPr>
            <p:ph idx="1"/>
          </p:nvPr>
        </p:nvSpPr>
        <p:spPr/>
        <p:txBody>
          <a:bodyPr/>
          <a:lstStyle/>
          <a:p>
            <a:pPr marL="457200" lvl="1" indent="0">
              <a:buNone/>
            </a:pPr>
            <a:endParaRPr lang="en-US" sz="2800" dirty="0"/>
          </a:p>
          <a:p>
            <a:pPr marL="457200" lvl="1" indent="0">
              <a:buNone/>
            </a:pPr>
            <a:r>
              <a:rPr lang="en-US" sz="2800" dirty="0"/>
              <a:t>(1) There are 20 oranges in this bag</a:t>
            </a:r>
          </a:p>
          <a:p>
            <a:pPr marL="457200" lvl="1" indent="0">
              <a:buNone/>
            </a:pPr>
            <a:r>
              <a:rPr lang="en-US" sz="2800" dirty="0"/>
              <a:t>(2) 12 oranges have been inspected and are delicious</a:t>
            </a:r>
          </a:p>
          <a:p>
            <a:pPr marL="457200" lvl="1" indent="0">
              <a:buNone/>
            </a:pPr>
            <a:r>
              <a:rPr lang="en-US" sz="2800" dirty="0"/>
              <a:t>(3) Hence, </a:t>
            </a:r>
            <a:r>
              <a:rPr lang="en-US" sz="2800" dirty="0">
                <a:solidFill>
                  <a:srgbClr val="FF0000"/>
                </a:solidFill>
              </a:rPr>
              <a:t>&gt; 6</a:t>
            </a:r>
            <a:r>
              <a:rPr lang="en-US" sz="2800" dirty="0"/>
              <a:t> remaining oranges in the bag will be delicious </a:t>
            </a:r>
          </a:p>
          <a:p>
            <a:pPr marL="457200" lvl="1" indent="0">
              <a:buNone/>
            </a:pPr>
            <a:endParaRPr lang="en-US" sz="2800" dirty="0"/>
          </a:p>
          <a:p>
            <a:pPr marL="971550" lvl="1" indent="-514350">
              <a:buAutoNum type="arabicParenBoth"/>
            </a:pPr>
            <a:r>
              <a:rPr lang="en-US" sz="2800" dirty="0"/>
              <a:t>There are 20 oranges in this bag</a:t>
            </a:r>
          </a:p>
          <a:p>
            <a:pPr marL="971550" lvl="1" indent="-514350">
              <a:buAutoNum type="arabicParenBoth"/>
            </a:pPr>
            <a:r>
              <a:rPr lang="en-US" sz="2800" dirty="0"/>
              <a:t>This randomly chosen orange is delicious</a:t>
            </a:r>
          </a:p>
          <a:p>
            <a:pPr marL="971550" lvl="1" indent="-514350">
              <a:buAutoNum type="arabicParenBoth"/>
            </a:pPr>
            <a:r>
              <a:rPr lang="en-US" sz="2800" dirty="0"/>
              <a:t>Hence, </a:t>
            </a:r>
            <a:r>
              <a:rPr lang="en-US" sz="2800" dirty="0">
                <a:solidFill>
                  <a:srgbClr val="FF0000"/>
                </a:solidFill>
              </a:rPr>
              <a:t>&gt; 16 </a:t>
            </a:r>
            <a:r>
              <a:rPr lang="en-US" sz="2800" dirty="0"/>
              <a:t>remaining</a:t>
            </a:r>
            <a:r>
              <a:rPr lang="en-US" sz="2800" dirty="0">
                <a:solidFill>
                  <a:srgbClr val="FF0000"/>
                </a:solidFill>
              </a:rPr>
              <a:t> </a:t>
            </a:r>
            <a:r>
              <a:rPr lang="en-US" sz="2800" dirty="0"/>
              <a:t>oranges will be delicious</a:t>
            </a:r>
          </a:p>
        </p:txBody>
      </p:sp>
    </p:spTree>
    <p:extLst>
      <p:ext uri="{BB962C8B-B14F-4D97-AF65-F5344CB8AC3E}">
        <p14:creationId xmlns:p14="http://schemas.microsoft.com/office/powerpoint/2010/main" val="27084930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34073-8B5D-55E5-8853-E87D98B48C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01CBC5-9F13-2E5D-7C61-30E129A9F57F}"/>
              </a:ext>
            </a:extLst>
          </p:cNvPr>
          <p:cNvSpPr>
            <a:spLocks noGrp="1"/>
          </p:cNvSpPr>
          <p:nvPr>
            <p:ph type="title"/>
          </p:nvPr>
        </p:nvSpPr>
        <p:spPr/>
        <p:txBody>
          <a:bodyPr/>
          <a:lstStyle/>
          <a:p>
            <a:r>
              <a:rPr lang="en-US" dirty="0"/>
              <a:t>Proportions </a:t>
            </a:r>
          </a:p>
        </p:txBody>
      </p:sp>
      <p:sp>
        <p:nvSpPr>
          <p:cNvPr id="3" name="Content Placeholder 2">
            <a:extLst>
              <a:ext uri="{FF2B5EF4-FFF2-40B4-BE49-F238E27FC236}">
                <a16:creationId xmlns:a16="http://schemas.microsoft.com/office/drawing/2014/main" id="{57D0BB4A-4A76-5D97-C0A8-AD27C681DD89}"/>
              </a:ext>
            </a:extLst>
          </p:cNvPr>
          <p:cNvSpPr>
            <a:spLocks noGrp="1"/>
          </p:cNvSpPr>
          <p:nvPr>
            <p:ph idx="1"/>
          </p:nvPr>
        </p:nvSpPr>
        <p:spPr/>
        <p:txBody>
          <a:bodyPr/>
          <a:lstStyle/>
          <a:p>
            <a:pPr marL="457200" lvl="1" indent="0">
              <a:buNone/>
            </a:pPr>
            <a:endParaRPr lang="en-US" sz="2800" dirty="0"/>
          </a:p>
          <a:p>
            <a:pPr marL="457200" lvl="1" indent="0">
              <a:buNone/>
            </a:pPr>
            <a:r>
              <a:rPr lang="en-US" sz="2800" dirty="0"/>
              <a:t>(1) There are 20 oranges in this bag</a:t>
            </a:r>
          </a:p>
          <a:p>
            <a:pPr marL="457200" lvl="1" indent="0">
              <a:buNone/>
            </a:pPr>
            <a:r>
              <a:rPr lang="en-US" sz="2800" dirty="0"/>
              <a:t>(2) 12 oranges have been inspected and are delicious</a:t>
            </a:r>
          </a:p>
          <a:p>
            <a:pPr marL="457200" lvl="1" indent="0">
              <a:buNone/>
            </a:pPr>
            <a:r>
              <a:rPr lang="en-US" sz="2800" dirty="0"/>
              <a:t>(3) Hence, </a:t>
            </a:r>
            <a:r>
              <a:rPr lang="en-US" sz="2800" dirty="0">
                <a:solidFill>
                  <a:srgbClr val="FF0000"/>
                </a:solidFill>
              </a:rPr>
              <a:t>&gt; 6</a:t>
            </a:r>
            <a:r>
              <a:rPr lang="en-US" sz="2800" dirty="0"/>
              <a:t> remaining oranges in the bag will be delicious </a:t>
            </a:r>
          </a:p>
          <a:p>
            <a:pPr marL="457200" lvl="1" indent="0">
              <a:buNone/>
            </a:pPr>
            <a:endParaRPr lang="en-US" sz="2800" dirty="0"/>
          </a:p>
          <a:p>
            <a:pPr marL="971550" lvl="1" indent="-514350">
              <a:buAutoNum type="arabicParenBoth"/>
            </a:pPr>
            <a:r>
              <a:rPr lang="en-US" sz="2800" dirty="0"/>
              <a:t>There are 20 oranges in this bag</a:t>
            </a:r>
          </a:p>
          <a:p>
            <a:pPr marL="971550" lvl="1" indent="-514350">
              <a:buAutoNum type="arabicParenBoth"/>
            </a:pPr>
            <a:r>
              <a:rPr lang="en-US" sz="2800" dirty="0"/>
              <a:t>This randomly chosen orange is delicious</a:t>
            </a:r>
          </a:p>
          <a:p>
            <a:pPr marL="971550" lvl="1" indent="-514350">
              <a:buAutoNum type="arabicParenBoth"/>
            </a:pPr>
            <a:r>
              <a:rPr lang="en-US" sz="2800" dirty="0"/>
              <a:t>Hence, </a:t>
            </a:r>
            <a:r>
              <a:rPr lang="en-US" sz="2800" dirty="0">
                <a:solidFill>
                  <a:srgbClr val="FF0000"/>
                </a:solidFill>
              </a:rPr>
              <a:t>&gt; 16 </a:t>
            </a:r>
            <a:r>
              <a:rPr lang="en-US" sz="2800" dirty="0"/>
              <a:t>remaining</a:t>
            </a:r>
            <a:r>
              <a:rPr lang="en-US" sz="2800" dirty="0">
                <a:solidFill>
                  <a:srgbClr val="FF0000"/>
                </a:solidFill>
              </a:rPr>
              <a:t> </a:t>
            </a:r>
            <a:r>
              <a:rPr lang="en-US" sz="2800" dirty="0"/>
              <a:t>oranges will be delicious</a:t>
            </a:r>
          </a:p>
        </p:txBody>
      </p:sp>
      <p:sp>
        <p:nvSpPr>
          <p:cNvPr id="4" name="TextBox 3">
            <a:extLst>
              <a:ext uri="{FF2B5EF4-FFF2-40B4-BE49-F238E27FC236}">
                <a16:creationId xmlns:a16="http://schemas.microsoft.com/office/drawing/2014/main" id="{C832B69F-6BC3-D90B-58AC-D556CF8FB320}"/>
              </a:ext>
            </a:extLst>
          </p:cNvPr>
          <p:cNvSpPr txBox="1"/>
          <p:nvPr/>
        </p:nvSpPr>
        <p:spPr>
          <a:xfrm>
            <a:off x="1167535" y="5915353"/>
            <a:ext cx="9856929" cy="523220"/>
          </a:xfrm>
          <a:prstGeom prst="rect">
            <a:avLst/>
          </a:prstGeom>
          <a:noFill/>
        </p:spPr>
        <p:txBody>
          <a:bodyPr wrap="none" rtlCol="0">
            <a:spAutoFit/>
          </a:bodyPr>
          <a:lstStyle/>
          <a:p>
            <a:r>
              <a:rPr lang="en-US" sz="2800" b="1">
                <a:solidFill>
                  <a:schemeClr val="accent6"/>
                </a:solidFill>
                <a:latin typeface="Garamond" panose="02020404030301010803" pitchFamily="18" charset="0"/>
              </a:rPr>
              <a:t>NEITHER CONCLUSION IS GUARANTEED TO FOLLOW</a:t>
            </a:r>
          </a:p>
        </p:txBody>
      </p:sp>
    </p:spTree>
    <p:extLst>
      <p:ext uri="{BB962C8B-B14F-4D97-AF65-F5344CB8AC3E}">
        <p14:creationId xmlns:p14="http://schemas.microsoft.com/office/powerpoint/2010/main" val="3982643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BDAC2-1BE0-0AAC-FE07-E4E273F79B5E}"/>
            </a:ext>
          </a:extLst>
        </p:cNvPr>
        <p:cNvGrpSpPr/>
        <p:nvPr/>
      </p:nvGrpSpPr>
      <p:grpSpPr>
        <a:xfrm>
          <a:off x="0" y="0"/>
          <a:ext cx="0" cy="0"/>
          <a:chOff x="0" y="0"/>
          <a:chExt cx="0" cy="0"/>
        </a:xfrm>
      </p:grpSpPr>
      <p:pic>
        <p:nvPicPr>
          <p:cNvPr id="5" name="Picture 4" descr="A diagram of a virus&#10;&#10;Description automatically generated">
            <a:extLst>
              <a:ext uri="{FF2B5EF4-FFF2-40B4-BE49-F238E27FC236}">
                <a16:creationId xmlns:a16="http://schemas.microsoft.com/office/drawing/2014/main" id="{2F6CCFA8-C12D-CEEF-34EE-112D13D1E768}"/>
              </a:ext>
            </a:extLst>
          </p:cNvPr>
          <p:cNvPicPr>
            <a:picLocks noChangeAspect="1"/>
          </p:cNvPicPr>
          <p:nvPr/>
        </p:nvPicPr>
        <p:blipFill>
          <a:blip r:embed="rId2">
            <a:alphaModFix amt="20000"/>
          </a:blip>
          <a:stretch>
            <a:fillRect/>
          </a:stretch>
        </p:blipFill>
        <p:spPr>
          <a:xfrm>
            <a:off x="2589196" y="96520"/>
            <a:ext cx="9602804" cy="6664960"/>
          </a:xfrm>
          <a:prstGeom prst="rect">
            <a:avLst/>
          </a:prstGeom>
        </p:spPr>
      </p:pic>
      <p:sp>
        <p:nvSpPr>
          <p:cNvPr id="2" name="Title 1">
            <a:extLst>
              <a:ext uri="{FF2B5EF4-FFF2-40B4-BE49-F238E27FC236}">
                <a16:creationId xmlns:a16="http://schemas.microsoft.com/office/drawing/2014/main" id="{5D78C105-7BE5-67BA-3857-B6E7822D3705}"/>
              </a:ext>
            </a:extLst>
          </p:cNvPr>
          <p:cNvSpPr>
            <a:spLocks noGrp="1"/>
          </p:cNvSpPr>
          <p:nvPr>
            <p:ph type="title"/>
          </p:nvPr>
        </p:nvSpPr>
        <p:spPr/>
        <p:txBody>
          <a:bodyPr/>
          <a:lstStyle/>
          <a:p>
            <a:r>
              <a:rPr lang="en-US" dirty="0"/>
              <a:t>Proportions </a:t>
            </a:r>
          </a:p>
        </p:txBody>
      </p:sp>
      <p:sp>
        <p:nvSpPr>
          <p:cNvPr id="3" name="Content Placeholder 2">
            <a:extLst>
              <a:ext uri="{FF2B5EF4-FFF2-40B4-BE49-F238E27FC236}">
                <a16:creationId xmlns:a16="http://schemas.microsoft.com/office/drawing/2014/main" id="{EA12848E-8EC0-CC11-8FA4-73AE52C1B34B}"/>
              </a:ext>
            </a:extLst>
          </p:cNvPr>
          <p:cNvSpPr>
            <a:spLocks noGrp="1"/>
          </p:cNvSpPr>
          <p:nvPr>
            <p:ph idx="1"/>
          </p:nvPr>
        </p:nvSpPr>
        <p:spPr/>
        <p:txBody>
          <a:bodyPr/>
          <a:lstStyle/>
          <a:p>
            <a:r>
              <a:rPr lang="en-US" dirty="0"/>
              <a:t>Note, the plausibility of an inductive argument might change based on context</a:t>
            </a:r>
          </a:p>
          <a:p>
            <a:endParaRPr lang="en-US" dirty="0"/>
          </a:p>
          <a:p>
            <a:r>
              <a:rPr lang="en-US" b="1" dirty="0"/>
              <a:t>What does “most” mean in “most people in the U.S. will be infected by SARS-CoV-2”</a:t>
            </a:r>
          </a:p>
          <a:p>
            <a:endParaRPr lang="en-US" dirty="0"/>
          </a:p>
          <a:p>
            <a:pPr marL="457200" lvl="1" indent="0" algn="ctr">
              <a:buNone/>
            </a:pPr>
            <a:r>
              <a:rPr lang="en-US" sz="2800" b="1" dirty="0"/>
              <a:t>&gt;90% ?</a:t>
            </a:r>
          </a:p>
          <a:p>
            <a:pPr marL="457200" lvl="1" indent="0" algn="ctr">
              <a:buNone/>
            </a:pPr>
            <a:r>
              <a:rPr lang="en-US" sz="2800" b="1" dirty="0"/>
              <a:t>&gt;80% ?</a:t>
            </a:r>
          </a:p>
          <a:p>
            <a:pPr marL="457200" lvl="1" indent="0" algn="ctr">
              <a:buNone/>
            </a:pPr>
            <a:r>
              <a:rPr lang="en-US" sz="2800" b="1" dirty="0"/>
              <a:t>&gt;50% ?</a:t>
            </a:r>
          </a:p>
        </p:txBody>
      </p:sp>
    </p:spTree>
    <p:extLst>
      <p:ext uri="{BB962C8B-B14F-4D97-AF65-F5344CB8AC3E}">
        <p14:creationId xmlns:p14="http://schemas.microsoft.com/office/powerpoint/2010/main" val="3933666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2EEC3-5755-FFB2-290D-5B4EFC17F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148118-7D4B-B69B-7FBB-0CFC6B0C1010}"/>
              </a:ext>
            </a:extLst>
          </p:cNvPr>
          <p:cNvSpPr>
            <a:spLocks noGrp="1"/>
          </p:cNvSpPr>
          <p:nvPr>
            <p:ph type="title"/>
          </p:nvPr>
        </p:nvSpPr>
        <p:spPr/>
        <p:txBody>
          <a:bodyPr/>
          <a:lstStyle/>
          <a:p>
            <a:r>
              <a:rPr lang="en-US"/>
              <a:t>1991 Gulf War</a:t>
            </a:r>
          </a:p>
        </p:txBody>
      </p:sp>
      <p:sp>
        <p:nvSpPr>
          <p:cNvPr id="3" name="Text Placeholder 2">
            <a:extLst>
              <a:ext uri="{FF2B5EF4-FFF2-40B4-BE49-F238E27FC236}">
                <a16:creationId xmlns:a16="http://schemas.microsoft.com/office/drawing/2014/main" id="{7431E358-B3D3-5962-062E-485F68DA98E5}"/>
              </a:ext>
            </a:extLst>
          </p:cNvPr>
          <p:cNvSpPr>
            <a:spLocks noGrp="1"/>
          </p:cNvSpPr>
          <p:nvPr>
            <p:ph type="body" idx="1"/>
          </p:nvPr>
        </p:nvSpPr>
        <p:spPr>
          <a:xfrm>
            <a:off x="838200" y="1825624"/>
            <a:ext cx="10515600" cy="4806181"/>
          </a:xfrm>
        </p:spPr>
        <p:txBody>
          <a:bodyPr>
            <a:normAutofit lnSpcReduction="10000"/>
          </a:bodyPr>
          <a:lstStyle/>
          <a:p>
            <a:r>
              <a:rPr lang="en-US"/>
              <a:t>In 1990, Iraq invaded Kuwait and </a:t>
            </a:r>
            <a:br>
              <a:rPr lang="en-US"/>
            </a:br>
            <a:r>
              <a:rPr lang="en-US"/>
              <a:t>leveraged weapons of mass </a:t>
            </a:r>
            <a:br>
              <a:rPr lang="en-US"/>
            </a:br>
            <a:r>
              <a:rPr lang="en-US"/>
              <a:t>destruction during the invasion, </a:t>
            </a:r>
            <a:br>
              <a:rPr lang="en-US"/>
            </a:br>
            <a:r>
              <a:rPr lang="en-US"/>
              <a:t>e.g. chemical weapons</a:t>
            </a:r>
          </a:p>
          <a:p>
            <a:endParaRPr lang="en-US"/>
          </a:p>
          <a:p>
            <a:r>
              <a:rPr lang="en-US"/>
              <a:t>In 1991, a coalition of nations </a:t>
            </a:r>
            <a:br>
              <a:rPr lang="en-US"/>
            </a:br>
            <a:r>
              <a:rPr lang="en-US"/>
              <a:t>led by the U.S. liberated Kuwait </a:t>
            </a:r>
          </a:p>
          <a:p>
            <a:endParaRPr lang="en-US"/>
          </a:p>
          <a:p>
            <a:r>
              <a:rPr lang="en-US"/>
              <a:t>Sanctions were imposed on Iraq; in particular, the government was required to cease research and development of weapons of mass destruction</a:t>
            </a:r>
          </a:p>
        </p:txBody>
      </p:sp>
      <p:pic>
        <p:nvPicPr>
          <p:cNvPr id="5" name="Picture 4" descr="A map of the united states&#10;&#10;Description automatically generated">
            <a:extLst>
              <a:ext uri="{FF2B5EF4-FFF2-40B4-BE49-F238E27FC236}">
                <a16:creationId xmlns:a16="http://schemas.microsoft.com/office/drawing/2014/main" id="{6B0B6518-2106-7BF7-F072-63A79AF1FBA0}"/>
              </a:ext>
            </a:extLst>
          </p:cNvPr>
          <p:cNvPicPr>
            <a:picLocks noChangeAspect="1"/>
          </p:cNvPicPr>
          <p:nvPr/>
        </p:nvPicPr>
        <p:blipFill>
          <a:blip r:embed="rId2"/>
          <a:stretch>
            <a:fillRect/>
          </a:stretch>
        </p:blipFill>
        <p:spPr>
          <a:xfrm>
            <a:off x="6096000" y="457895"/>
            <a:ext cx="6009372" cy="4456102"/>
          </a:xfrm>
          <a:prstGeom prst="rect">
            <a:avLst/>
          </a:prstGeom>
          <a:ln>
            <a:solidFill>
              <a:schemeClr val="tx1"/>
            </a:solidFill>
          </a:ln>
        </p:spPr>
      </p:pic>
    </p:spTree>
    <p:extLst>
      <p:ext uri="{BB962C8B-B14F-4D97-AF65-F5344CB8AC3E}">
        <p14:creationId xmlns:p14="http://schemas.microsoft.com/office/powerpoint/2010/main" val="3799309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E6E83-5C4C-AED0-4C74-527C3BB9FB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AC84AE-3D20-424A-EAF9-DB1BB7A062B8}"/>
              </a:ext>
            </a:extLst>
          </p:cNvPr>
          <p:cNvSpPr>
            <a:spLocks noGrp="1"/>
          </p:cNvSpPr>
          <p:nvPr>
            <p:ph type="title"/>
          </p:nvPr>
        </p:nvSpPr>
        <p:spPr/>
        <p:txBody>
          <a:bodyPr/>
          <a:lstStyle/>
          <a:p>
            <a:r>
              <a:rPr lang="en-US" dirty="0"/>
              <a:t>Proportions </a:t>
            </a:r>
          </a:p>
        </p:txBody>
      </p:sp>
      <p:sp>
        <p:nvSpPr>
          <p:cNvPr id="3" name="Content Placeholder 2">
            <a:extLst>
              <a:ext uri="{FF2B5EF4-FFF2-40B4-BE49-F238E27FC236}">
                <a16:creationId xmlns:a16="http://schemas.microsoft.com/office/drawing/2014/main" id="{1713DC82-24A8-A519-B463-A253391F261D}"/>
              </a:ext>
            </a:extLst>
          </p:cNvPr>
          <p:cNvSpPr>
            <a:spLocks noGrp="1"/>
          </p:cNvSpPr>
          <p:nvPr>
            <p:ph idx="1"/>
          </p:nvPr>
        </p:nvSpPr>
        <p:spPr/>
        <p:txBody>
          <a:bodyPr/>
          <a:lstStyle/>
          <a:p>
            <a:pPr marL="457200" lvl="1" indent="0">
              <a:buNone/>
            </a:pPr>
            <a:endParaRPr lang="en-US" sz="2800" dirty="0"/>
          </a:p>
          <a:p>
            <a:pPr marL="457200" lvl="1" indent="0">
              <a:buNone/>
            </a:pPr>
            <a:r>
              <a:rPr lang="en-US" sz="2800" dirty="0"/>
              <a:t>(1) There are 20 people in this community</a:t>
            </a:r>
          </a:p>
          <a:p>
            <a:pPr marL="457200" lvl="1" indent="0">
              <a:buNone/>
            </a:pPr>
            <a:r>
              <a:rPr lang="en-US" sz="2800" dirty="0"/>
              <a:t>(2) 12 people have tested positive for COVID-19</a:t>
            </a:r>
          </a:p>
          <a:p>
            <a:pPr marL="457200" lvl="1" indent="0">
              <a:buNone/>
            </a:pPr>
            <a:r>
              <a:rPr lang="en-US" sz="2800" dirty="0"/>
              <a:t>(3) Hence, </a:t>
            </a:r>
            <a:r>
              <a:rPr lang="en-US" sz="2800" dirty="0">
                <a:solidFill>
                  <a:srgbClr val="FF0000"/>
                </a:solidFill>
              </a:rPr>
              <a:t>most of the other 8 </a:t>
            </a:r>
            <a:r>
              <a:rPr lang="en-US" sz="2800" dirty="0"/>
              <a:t>will test positive for COVID-19 </a:t>
            </a:r>
          </a:p>
          <a:p>
            <a:pPr marL="457200" lvl="1" indent="0">
              <a:buNone/>
            </a:pPr>
            <a:endParaRPr lang="en-US" sz="2800" dirty="0"/>
          </a:p>
          <a:p>
            <a:pPr marL="971550" lvl="1" indent="-514350">
              <a:buAutoNum type="arabicParenBoth"/>
            </a:pPr>
            <a:r>
              <a:rPr lang="en-US" sz="2800" dirty="0"/>
              <a:t>There are 20 people in this community</a:t>
            </a:r>
          </a:p>
          <a:p>
            <a:pPr marL="971550" lvl="1" indent="-514350">
              <a:buAutoNum type="arabicParenBoth"/>
            </a:pPr>
            <a:r>
              <a:rPr lang="en-US" sz="2800" dirty="0"/>
              <a:t>This randomly chosen person is positive for COVID-19</a:t>
            </a:r>
          </a:p>
          <a:p>
            <a:pPr marL="971550" lvl="1" indent="-514350">
              <a:buAutoNum type="arabicParenBoth"/>
            </a:pPr>
            <a:r>
              <a:rPr lang="en-US" sz="2800" dirty="0"/>
              <a:t>Hence, </a:t>
            </a:r>
            <a:r>
              <a:rPr lang="en-US" sz="2800" dirty="0">
                <a:solidFill>
                  <a:srgbClr val="FF0000"/>
                </a:solidFill>
              </a:rPr>
              <a:t>most of the remaining 19 </a:t>
            </a:r>
            <a:r>
              <a:rPr lang="en-US" sz="2800" dirty="0"/>
              <a:t>will test positive for COVID-19</a:t>
            </a:r>
          </a:p>
        </p:txBody>
      </p:sp>
    </p:spTree>
    <p:extLst>
      <p:ext uri="{BB962C8B-B14F-4D97-AF65-F5344CB8AC3E}">
        <p14:creationId xmlns:p14="http://schemas.microsoft.com/office/powerpoint/2010/main" val="11048252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E2231-39E7-6F29-34F8-5268B968AC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8639D0-B62F-7483-8E8B-75DA2F2303ED}"/>
              </a:ext>
            </a:extLst>
          </p:cNvPr>
          <p:cNvSpPr>
            <a:spLocks noGrp="1"/>
          </p:cNvSpPr>
          <p:nvPr>
            <p:ph type="title"/>
          </p:nvPr>
        </p:nvSpPr>
        <p:spPr/>
        <p:txBody>
          <a:bodyPr/>
          <a:lstStyle/>
          <a:p>
            <a:r>
              <a:rPr lang="en-US" dirty="0"/>
              <a:t>Proportions </a:t>
            </a:r>
          </a:p>
        </p:txBody>
      </p:sp>
      <p:sp>
        <p:nvSpPr>
          <p:cNvPr id="3" name="Content Placeholder 2">
            <a:extLst>
              <a:ext uri="{FF2B5EF4-FFF2-40B4-BE49-F238E27FC236}">
                <a16:creationId xmlns:a16="http://schemas.microsoft.com/office/drawing/2014/main" id="{5AE90A93-9B9C-2E92-BB96-B1A0F8A999CD}"/>
              </a:ext>
            </a:extLst>
          </p:cNvPr>
          <p:cNvSpPr>
            <a:spLocks noGrp="1"/>
          </p:cNvSpPr>
          <p:nvPr>
            <p:ph idx="1"/>
          </p:nvPr>
        </p:nvSpPr>
        <p:spPr/>
        <p:txBody>
          <a:bodyPr/>
          <a:lstStyle/>
          <a:p>
            <a:pPr marL="457200" lvl="1" indent="0">
              <a:buNone/>
            </a:pPr>
            <a:endParaRPr lang="en-US" sz="2800" dirty="0"/>
          </a:p>
          <a:p>
            <a:pPr marL="457200" lvl="1" indent="0">
              <a:buNone/>
            </a:pPr>
            <a:r>
              <a:rPr lang="en-US" sz="2800" dirty="0"/>
              <a:t>(1) There are 20 people in this community</a:t>
            </a:r>
          </a:p>
          <a:p>
            <a:pPr marL="457200" lvl="1" indent="0">
              <a:buNone/>
            </a:pPr>
            <a:r>
              <a:rPr lang="en-US" sz="2800" dirty="0"/>
              <a:t>(2) 12 people have tested positive for COVID-19</a:t>
            </a:r>
          </a:p>
          <a:p>
            <a:pPr marL="457200" lvl="1" indent="0">
              <a:buNone/>
            </a:pPr>
            <a:r>
              <a:rPr lang="en-US" sz="2800" dirty="0"/>
              <a:t>(3) Hence, </a:t>
            </a:r>
            <a:r>
              <a:rPr lang="en-US" sz="2800" dirty="0">
                <a:solidFill>
                  <a:srgbClr val="FF0000"/>
                </a:solidFill>
              </a:rPr>
              <a:t>&gt; 6 </a:t>
            </a:r>
            <a:r>
              <a:rPr lang="en-US" sz="2800" dirty="0"/>
              <a:t>remaining people will test positive for COVID-19 </a:t>
            </a:r>
          </a:p>
          <a:p>
            <a:pPr marL="457200" lvl="1" indent="0">
              <a:buNone/>
            </a:pPr>
            <a:endParaRPr lang="en-US" sz="2800" dirty="0"/>
          </a:p>
          <a:p>
            <a:pPr marL="971550" lvl="1" indent="-514350">
              <a:buAutoNum type="arabicParenBoth"/>
            </a:pPr>
            <a:r>
              <a:rPr lang="en-US" sz="2800" dirty="0"/>
              <a:t>There are 20 people in this community</a:t>
            </a:r>
          </a:p>
          <a:p>
            <a:pPr marL="971550" lvl="1" indent="-514350">
              <a:buAutoNum type="arabicParenBoth"/>
            </a:pPr>
            <a:r>
              <a:rPr lang="en-US" sz="2800" dirty="0"/>
              <a:t>This randomly chosen person is positive for COVID-19</a:t>
            </a:r>
          </a:p>
          <a:p>
            <a:pPr marL="971550" lvl="1" indent="-514350">
              <a:buAutoNum type="arabicParenBoth"/>
            </a:pPr>
            <a:r>
              <a:rPr lang="en-US" sz="2800" dirty="0"/>
              <a:t>Hence, </a:t>
            </a:r>
            <a:r>
              <a:rPr lang="en-US" sz="2800" dirty="0">
                <a:solidFill>
                  <a:srgbClr val="FF0000"/>
                </a:solidFill>
              </a:rPr>
              <a:t>&gt; 16 </a:t>
            </a:r>
            <a:r>
              <a:rPr lang="en-US" sz="2800" dirty="0"/>
              <a:t>remaining people will test positive for COVID-19</a:t>
            </a:r>
          </a:p>
        </p:txBody>
      </p:sp>
    </p:spTree>
    <p:extLst>
      <p:ext uri="{BB962C8B-B14F-4D97-AF65-F5344CB8AC3E}">
        <p14:creationId xmlns:p14="http://schemas.microsoft.com/office/powerpoint/2010/main" val="814124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5C8A2-5CB9-DE39-B158-B5B07A1C68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EC29E-96D2-1176-409A-0B228057B90A}"/>
              </a:ext>
            </a:extLst>
          </p:cNvPr>
          <p:cNvSpPr>
            <a:spLocks noGrp="1"/>
          </p:cNvSpPr>
          <p:nvPr>
            <p:ph type="title"/>
          </p:nvPr>
        </p:nvSpPr>
        <p:spPr/>
        <p:txBody>
          <a:bodyPr/>
          <a:lstStyle/>
          <a:p>
            <a:r>
              <a:rPr lang="en-US" dirty="0"/>
              <a:t>Proportions </a:t>
            </a:r>
          </a:p>
        </p:txBody>
      </p:sp>
      <p:sp>
        <p:nvSpPr>
          <p:cNvPr id="3" name="Content Placeholder 2">
            <a:extLst>
              <a:ext uri="{FF2B5EF4-FFF2-40B4-BE49-F238E27FC236}">
                <a16:creationId xmlns:a16="http://schemas.microsoft.com/office/drawing/2014/main" id="{C6E6767F-5EEB-6FB1-ED2E-998CAA6374BC}"/>
              </a:ext>
            </a:extLst>
          </p:cNvPr>
          <p:cNvSpPr>
            <a:spLocks noGrp="1"/>
          </p:cNvSpPr>
          <p:nvPr>
            <p:ph idx="1"/>
          </p:nvPr>
        </p:nvSpPr>
        <p:spPr/>
        <p:txBody>
          <a:bodyPr/>
          <a:lstStyle/>
          <a:p>
            <a:pPr marL="457200" lvl="1" indent="0">
              <a:buNone/>
            </a:pPr>
            <a:endParaRPr lang="en-US" sz="2800" dirty="0"/>
          </a:p>
          <a:p>
            <a:pPr marL="457200" lvl="1" indent="0">
              <a:buNone/>
            </a:pPr>
            <a:r>
              <a:rPr lang="en-US" sz="2800" dirty="0"/>
              <a:t>(1) There are 20 people in this community</a:t>
            </a:r>
          </a:p>
          <a:p>
            <a:pPr marL="457200" lvl="1" indent="0">
              <a:buNone/>
            </a:pPr>
            <a:r>
              <a:rPr lang="en-US" sz="2800" dirty="0"/>
              <a:t>(2) 12 people have tested positive for COVID-19</a:t>
            </a:r>
          </a:p>
          <a:p>
            <a:pPr marL="457200" lvl="1" indent="0">
              <a:buNone/>
            </a:pPr>
            <a:r>
              <a:rPr lang="en-US" sz="2800" dirty="0"/>
              <a:t>(3) Hence, </a:t>
            </a:r>
            <a:r>
              <a:rPr lang="en-US" sz="2800" dirty="0">
                <a:solidFill>
                  <a:srgbClr val="FF0000"/>
                </a:solidFill>
              </a:rPr>
              <a:t>&gt; 6 </a:t>
            </a:r>
            <a:r>
              <a:rPr lang="en-US" sz="2800" dirty="0"/>
              <a:t>remaining people will test positive for COVID-19 </a:t>
            </a:r>
          </a:p>
          <a:p>
            <a:pPr marL="457200" lvl="1" indent="0">
              <a:buNone/>
            </a:pPr>
            <a:endParaRPr lang="en-US" sz="2800" dirty="0"/>
          </a:p>
          <a:p>
            <a:pPr marL="971550" lvl="1" indent="-514350">
              <a:buAutoNum type="arabicParenBoth"/>
            </a:pPr>
            <a:r>
              <a:rPr lang="en-US" sz="2800" dirty="0"/>
              <a:t>There are 20 people in this community</a:t>
            </a:r>
          </a:p>
          <a:p>
            <a:pPr marL="971550" lvl="1" indent="-514350">
              <a:buAutoNum type="arabicParenBoth"/>
            </a:pPr>
            <a:r>
              <a:rPr lang="en-US" sz="2800" dirty="0"/>
              <a:t>This randomly chosen person is positive for COVID-19</a:t>
            </a:r>
          </a:p>
          <a:p>
            <a:pPr marL="971550" lvl="1" indent="-514350">
              <a:buAutoNum type="arabicParenBoth"/>
            </a:pPr>
            <a:r>
              <a:rPr lang="en-US" sz="2800" dirty="0"/>
              <a:t>Hence, </a:t>
            </a:r>
            <a:r>
              <a:rPr lang="en-US" sz="2800" dirty="0">
                <a:solidFill>
                  <a:srgbClr val="FF0000"/>
                </a:solidFill>
              </a:rPr>
              <a:t>&gt; 16 </a:t>
            </a:r>
            <a:r>
              <a:rPr lang="en-US" sz="2800" dirty="0"/>
              <a:t>remaining people will test positive for COVID-19</a:t>
            </a:r>
          </a:p>
        </p:txBody>
      </p:sp>
      <p:sp>
        <p:nvSpPr>
          <p:cNvPr id="4" name="TextBox 3">
            <a:extLst>
              <a:ext uri="{FF2B5EF4-FFF2-40B4-BE49-F238E27FC236}">
                <a16:creationId xmlns:a16="http://schemas.microsoft.com/office/drawing/2014/main" id="{4D9DEDAD-7D27-EBAA-CD5F-48E154671E95}"/>
              </a:ext>
            </a:extLst>
          </p:cNvPr>
          <p:cNvSpPr txBox="1"/>
          <p:nvPr/>
        </p:nvSpPr>
        <p:spPr>
          <a:xfrm>
            <a:off x="488824" y="5915353"/>
            <a:ext cx="11214352" cy="523220"/>
          </a:xfrm>
          <a:prstGeom prst="rect">
            <a:avLst/>
          </a:prstGeom>
          <a:noFill/>
        </p:spPr>
        <p:txBody>
          <a:bodyPr wrap="none" rtlCol="0">
            <a:spAutoFit/>
          </a:bodyPr>
          <a:lstStyle/>
          <a:p>
            <a:r>
              <a:rPr lang="en-US" sz="2800" b="1">
                <a:solidFill>
                  <a:schemeClr val="accent6"/>
                </a:solidFill>
                <a:latin typeface="Garamond" panose="02020404030301010803" pitchFamily="18" charset="0"/>
              </a:rPr>
              <a:t>AGAIN, NEITHER CONCLUSION IS GUARANTEED TO FOLLOW</a:t>
            </a:r>
          </a:p>
        </p:txBody>
      </p:sp>
    </p:spTree>
    <p:extLst>
      <p:ext uri="{BB962C8B-B14F-4D97-AF65-F5344CB8AC3E}">
        <p14:creationId xmlns:p14="http://schemas.microsoft.com/office/powerpoint/2010/main" val="712908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457A6-E4A8-25A8-1F31-7394CE1A2B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A03E15-0C1A-B654-F790-A1D93F18E85F}"/>
              </a:ext>
            </a:extLst>
          </p:cNvPr>
          <p:cNvSpPr>
            <a:spLocks noGrp="1"/>
          </p:cNvSpPr>
          <p:nvPr>
            <p:ph type="title"/>
          </p:nvPr>
        </p:nvSpPr>
        <p:spPr/>
        <p:txBody>
          <a:bodyPr/>
          <a:lstStyle/>
          <a:p>
            <a:r>
              <a:rPr lang="en-US"/>
              <a:t>NIE Revisited</a:t>
            </a:r>
          </a:p>
        </p:txBody>
      </p:sp>
      <p:sp>
        <p:nvSpPr>
          <p:cNvPr id="3" name="Content Placeholder 2">
            <a:extLst>
              <a:ext uri="{FF2B5EF4-FFF2-40B4-BE49-F238E27FC236}">
                <a16:creationId xmlns:a16="http://schemas.microsoft.com/office/drawing/2014/main" id="{9F1EA28F-932F-8010-2C20-68F6391614D2}"/>
              </a:ext>
            </a:extLst>
          </p:cNvPr>
          <p:cNvSpPr>
            <a:spLocks noGrp="1"/>
          </p:cNvSpPr>
          <p:nvPr>
            <p:ph idx="1"/>
          </p:nvPr>
        </p:nvSpPr>
        <p:spPr/>
        <p:txBody>
          <a:bodyPr/>
          <a:lstStyle/>
          <a:p>
            <a:r>
              <a:rPr lang="en-US"/>
              <a:t>Throughout the NIE justifying war with Iraq, intelligence analysts were only able to offer “risky” inductive arguments</a:t>
            </a:r>
          </a:p>
          <a:p>
            <a:endParaRPr lang="en-US"/>
          </a:p>
          <a:p>
            <a:r>
              <a:rPr lang="en-US"/>
              <a:t>An NIE must be signed by the heads of all intelligence agencies, which suggests there is a common understanding of the arguments...</a:t>
            </a:r>
          </a:p>
          <a:p>
            <a:endParaRPr lang="en-US"/>
          </a:p>
          <a:p>
            <a:endParaRPr lang="en-US"/>
          </a:p>
          <a:p>
            <a:endParaRPr lang="en-US"/>
          </a:p>
        </p:txBody>
      </p:sp>
      <p:pic>
        <p:nvPicPr>
          <p:cNvPr id="5" name="Picture 4">
            <a:extLst>
              <a:ext uri="{FF2B5EF4-FFF2-40B4-BE49-F238E27FC236}">
                <a16:creationId xmlns:a16="http://schemas.microsoft.com/office/drawing/2014/main" id="{3B426895-43A6-8500-30DC-01CA5A40FBE3}"/>
              </a:ext>
            </a:extLst>
          </p:cNvPr>
          <p:cNvPicPr>
            <a:picLocks noChangeAspect="1"/>
          </p:cNvPicPr>
          <p:nvPr/>
        </p:nvPicPr>
        <p:blipFill>
          <a:blip r:embed="rId2"/>
          <a:stretch>
            <a:fillRect/>
          </a:stretch>
        </p:blipFill>
        <p:spPr>
          <a:xfrm>
            <a:off x="278846" y="4425184"/>
            <a:ext cx="11634308" cy="1153291"/>
          </a:xfrm>
          <a:prstGeom prst="rect">
            <a:avLst/>
          </a:prstGeom>
        </p:spPr>
      </p:pic>
      <p:pic>
        <p:nvPicPr>
          <p:cNvPr id="6" name="Picture 5">
            <a:extLst>
              <a:ext uri="{FF2B5EF4-FFF2-40B4-BE49-F238E27FC236}">
                <a16:creationId xmlns:a16="http://schemas.microsoft.com/office/drawing/2014/main" id="{7128A5C5-7289-98BE-7176-22943A2A3B1C}"/>
              </a:ext>
            </a:extLst>
          </p:cNvPr>
          <p:cNvPicPr>
            <a:picLocks noChangeAspect="1"/>
          </p:cNvPicPr>
          <p:nvPr/>
        </p:nvPicPr>
        <p:blipFill>
          <a:blip r:embed="rId3"/>
          <a:stretch>
            <a:fillRect/>
          </a:stretch>
        </p:blipFill>
        <p:spPr>
          <a:xfrm>
            <a:off x="500575" y="5864061"/>
            <a:ext cx="11190850" cy="625803"/>
          </a:xfrm>
          <a:prstGeom prst="rect">
            <a:avLst/>
          </a:prstGeom>
        </p:spPr>
      </p:pic>
    </p:spTree>
    <p:extLst>
      <p:ext uri="{BB962C8B-B14F-4D97-AF65-F5344CB8AC3E}">
        <p14:creationId xmlns:p14="http://schemas.microsoft.com/office/powerpoint/2010/main" val="6839668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3471C-3774-C9A7-E7E2-D9C393B5FB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AEF262-1C14-3277-3D80-E79960538CB9}"/>
              </a:ext>
            </a:extLst>
          </p:cNvPr>
          <p:cNvSpPr>
            <a:spLocks noGrp="1"/>
          </p:cNvSpPr>
          <p:nvPr>
            <p:ph type="title"/>
          </p:nvPr>
        </p:nvSpPr>
        <p:spPr/>
        <p:txBody>
          <a:bodyPr/>
          <a:lstStyle/>
          <a:p>
            <a:r>
              <a:rPr lang="en-US"/>
              <a:t>NIE Revisited</a:t>
            </a:r>
          </a:p>
        </p:txBody>
      </p:sp>
      <p:sp>
        <p:nvSpPr>
          <p:cNvPr id="3" name="Content Placeholder 2">
            <a:extLst>
              <a:ext uri="{FF2B5EF4-FFF2-40B4-BE49-F238E27FC236}">
                <a16:creationId xmlns:a16="http://schemas.microsoft.com/office/drawing/2014/main" id="{18B73986-51B9-40B1-82D6-9A2B4C74562D}"/>
              </a:ext>
            </a:extLst>
          </p:cNvPr>
          <p:cNvSpPr>
            <a:spLocks noGrp="1"/>
          </p:cNvSpPr>
          <p:nvPr>
            <p:ph idx="1"/>
          </p:nvPr>
        </p:nvSpPr>
        <p:spPr/>
        <p:txBody>
          <a:bodyPr/>
          <a:lstStyle/>
          <a:p>
            <a:r>
              <a:rPr lang="en-US"/>
              <a:t>Throughout the NIE justifying war with Iraq, intelligence analysts were only able to offer “risky” inductive arguments</a:t>
            </a:r>
          </a:p>
          <a:p>
            <a:endParaRPr lang="en-US"/>
          </a:p>
          <a:p>
            <a:r>
              <a:rPr lang="en-US"/>
              <a:t>An NIE must be signed by the heads of all intelligence agencies, which suggests there is a common understanding of the arguments...</a:t>
            </a:r>
          </a:p>
          <a:p>
            <a:endParaRPr lang="en-US"/>
          </a:p>
          <a:p>
            <a:endParaRPr lang="en-US"/>
          </a:p>
          <a:p>
            <a:endParaRPr lang="en-US"/>
          </a:p>
        </p:txBody>
      </p:sp>
      <p:pic>
        <p:nvPicPr>
          <p:cNvPr id="5" name="Picture 4">
            <a:extLst>
              <a:ext uri="{FF2B5EF4-FFF2-40B4-BE49-F238E27FC236}">
                <a16:creationId xmlns:a16="http://schemas.microsoft.com/office/drawing/2014/main" id="{97605827-FF40-B530-E884-B18F2ED03EBD}"/>
              </a:ext>
            </a:extLst>
          </p:cNvPr>
          <p:cNvPicPr>
            <a:picLocks noChangeAspect="1"/>
          </p:cNvPicPr>
          <p:nvPr/>
        </p:nvPicPr>
        <p:blipFill>
          <a:blip r:embed="rId2"/>
          <a:stretch>
            <a:fillRect/>
          </a:stretch>
        </p:blipFill>
        <p:spPr>
          <a:xfrm>
            <a:off x="278846" y="4425184"/>
            <a:ext cx="11634308" cy="1153291"/>
          </a:xfrm>
          <a:prstGeom prst="rect">
            <a:avLst/>
          </a:prstGeom>
        </p:spPr>
      </p:pic>
      <p:pic>
        <p:nvPicPr>
          <p:cNvPr id="6" name="Picture 5">
            <a:extLst>
              <a:ext uri="{FF2B5EF4-FFF2-40B4-BE49-F238E27FC236}">
                <a16:creationId xmlns:a16="http://schemas.microsoft.com/office/drawing/2014/main" id="{4F45EA05-B1C0-FDFD-4FDB-936FD7EB2934}"/>
              </a:ext>
            </a:extLst>
          </p:cNvPr>
          <p:cNvPicPr>
            <a:picLocks noChangeAspect="1"/>
          </p:cNvPicPr>
          <p:nvPr/>
        </p:nvPicPr>
        <p:blipFill>
          <a:blip r:embed="rId3"/>
          <a:stretch>
            <a:fillRect/>
          </a:stretch>
        </p:blipFill>
        <p:spPr>
          <a:xfrm>
            <a:off x="500575" y="5864061"/>
            <a:ext cx="11190850" cy="625803"/>
          </a:xfrm>
          <a:prstGeom prst="rect">
            <a:avLst/>
          </a:prstGeom>
        </p:spPr>
      </p:pic>
      <p:sp>
        <p:nvSpPr>
          <p:cNvPr id="7" name="Oval 6">
            <a:extLst>
              <a:ext uri="{FF2B5EF4-FFF2-40B4-BE49-F238E27FC236}">
                <a16:creationId xmlns:a16="http://schemas.microsoft.com/office/drawing/2014/main" id="{FD2FC8DC-08C0-6DDD-5D1A-4200A1525A3C}"/>
              </a:ext>
            </a:extLst>
          </p:cNvPr>
          <p:cNvSpPr/>
          <p:nvPr/>
        </p:nvSpPr>
        <p:spPr>
          <a:xfrm>
            <a:off x="367862" y="4887310"/>
            <a:ext cx="1040524" cy="39939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B0A30F0-08F4-91AE-0723-EFF5B044EE2A}"/>
              </a:ext>
            </a:extLst>
          </p:cNvPr>
          <p:cNvSpPr/>
          <p:nvPr/>
        </p:nvSpPr>
        <p:spPr>
          <a:xfrm>
            <a:off x="4183117" y="5864061"/>
            <a:ext cx="641131" cy="39939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Question Mark with solid fill">
            <a:extLst>
              <a:ext uri="{FF2B5EF4-FFF2-40B4-BE49-F238E27FC236}">
                <a16:creationId xmlns:a16="http://schemas.microsoft.com/office/drawing/2014/main" id="{8A19B444-30EA-B870-2752-258A3DE0E1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16989" y="5198588"/>
            <a:ext cx="611659" cy="611659"/>
          </a:xfrm>
          <a:prstGeom prst="rect">
            <a:avLst/>
          </a:prstGeom>
        </p:spPr>
      </p:pic>
      <p:pic>
        <p:nvPicPr>
          <p:cNvPr id="11" name="Graphic 10" descr="Question Mark with solid fill">
            <a:extLst>
              <a:ext uri="{FF2B5EF4-FFF2-40B4-BE49-F238E27FC236}">
                <a16:creationId xmlns:a16="http://schemas.microsoft.com/office/drawing/2014/main" id="{56C099A1-89C3-6F30-2A80-B0ABB11D42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79541" y="5204346"/>
            <a:ext cx="611659" cy="611659"/>
          </a:xfrm>
          <a:prstGeom prst="rect">
            <a:avLst/>
          </a:prstGeom>
        </p:spPr>
      </p:pic>
      <p:pic>
        <p:nvPicPr>
          <p:cNvPr id="4" name="Graphic 3" descr="Question Mark with solid fill">
            <a:extLst>
              <a:ext uri="{FF2B5EF4-FFF2-40B4-BE49-F238E27FC236}">
                <a16:creationId xmlns:a16="http://schemas.microsoft.com/office/drawing/2014/main" id="{77F30AB0-B294-533D-075B-066BBEC915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37251" y="5198588"/>
            <a:ext cx="611659" cy="611659"/>
          </a:xfrm>
          <a:prstGeom prst="rect">
            <a:avLst/>
          </a:prstGeom>
        </p:spPr>
      </p:pic>
    </p:spTree>
    <p:extLst>
      <p:ext uri="{BB962C8B-B14F-4D97-AF65-F5344CB8AC3E}">
        <p14:creationId xmlns:p14="http://schemas.microsoft.com/office/powerpoint/2010/main" val="24242160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20F24-EE37-E600-74E7-DCA589B40163}"/>
            </a:ext>
          </a:extLst>
        </p:cNvPr>
        <p:cNvGrpSpPr/>
        <p:nvPr/>
      </p:nvGrpSpPr>
      <p:grpSpPr>
        <a:xfrm>
          <a:off x="0" y="0"/>
          <a:ext cx="0" cy="0"/>
          <a:chOff x="0" y="0"/>
          <a:chExt cx="0" cy="0"/>
        </a:xfrm>
      </p:grpSpPr>
      <p:pic>
        <p:nvPicPr>
          <p:cNvPr id="7" name="Picture 6" descr="A table with numbers and text&#10;&#10;Description automatically generated">
            <a:extLst>
              <a:ext uri="{FF2B5EF4-FFF2-40B4-BE49-F238E27FC236}">
                <a16:creationId xmlns:a16="http://schemas.microsoft.com/office/drawing/2014/main" id="{4414AE37-A806-2D08-D3D5-ED859520F95A}"/>
              </a:ext>
            </a:extLst>
          </p:cNvPr>
          <p:cNvPicPr>
            <a:picLocks noChangeAspect="1"/>
          </p:cNvPicPr>
          <p:nvPr/>
        </p:nvPicPr>
        <p:blipFill>
          <a:blip r:embed="rId2"/>
          <a:stretch>
            <a:fillRect/>
          </a:stretch>
        </p:blipFill>
        <p:spPr>
          <a:xfrm>
            <a:off x="17994" y="4884827"/>
            <a:ext cx="7600135" cy="1727852"/>
          </a:xfrm>
          <a:prstGeom prst="rect">
            <a:avLst/>
          </a:prstGeom>
        </p:spPr>
      </p:pic>
      <p:pic>
        <p:nvPicPr>
          <p:cNvPr id="9" name="Picture 8" descr="A close-up of a blue sign&#10;&#10;Description automatically generated">
            <a:extLst>
              <a:ext uri="{FF2B5EF4-FFF2-40B4-BE49-F238E27FC236}">
                <a16:creationId xmlns:a16="http://schemas.microsoft.com/office/drawing/2014/main" id="{A966A24F-A32E-9660-ED07-E68E36008DB7}"/>
              </a:ext>
            </a:extLst>
          </p:cNvPr>
          <p:cNvPicPr>
            <a:picLocks noChangeAspect="1"/>
          </p:cNvPicPr>
          <p:nvPr/>
        </p:nvPicPr>
        <p:blipFill>
          <a:blip r:embed="rId3"/>
          <a:stretch>
            <a:fillRect/>
          </a:stretch>
        </p:blipFill>
        <p:spPr>
          <a:xfrm>
            <a:off x="7548174" y="5748753"/>
            <a:ext cx="1073345" cy="808166"/>
          </a:xfrm>
          <a:prstGeom prst="rect">
            <a:avLst/>
          </a:prstGeom>
        </p:spPr>
      </p:pic>
      <p:pic>
        <p:nvPicPr>
          <p:cNvPr id="11" name="Picture 10" descr="A table with text and numbers&#10;&#10;Description automatically generated">
            <a:extLst>
              <a:ext uri="{FF2B5EF4-FFF2-40B4-BE49-F238E27FC236}">
                <a16:creationId xmlns:a16="http://schemas.microsoft.com/office/drawing/2014/main" id="{8AF1F74C-8CA4-A24E-72C6-617F8A915497}"/>
              </a:ext>
            </a:extLst>
          </p:cNvPr>
          <p:cNvPicPr>
            <a:picLocks noChangeAspect="1"/>
          </p:cNvPicPr>
          <p:nvPr/>
        </p:nvPicPr>
        <p:blipFill>
          <a:blip r:embed="rId4"/>
          <a:stretch>
            <a:fillRect/>
          </a:stretch>
        </p:blipFill>
        <p:spPr>
          <a:xfrm>
            <a:off x="128228" y="0"/>
            <a:ext cx="5865182" cy="4645302"/>
          </a:xfrm>
          <a:prstGeom prst="rect">
            <a:avLst/>
          </a:prstGeom>
        </p:spPr>
      </p:pic>
      <p:pic>
        <p:nvPicPr>
          <p:cNvPr id="13" name="Picture 12" descr="A table of statistics&#10;&#10;Description automatically generated with medium confidence">
            <a:extLst>
              <a:ext uri="{FF2B5EF4-FFF2-40B4-BE49-F238E27FC236}">
                <a16:creationId xmlns:a16="http://schemas.microsoft.com/office/drawing/2014/main" id="{07346DE4-EAEA-7D94-4884-E1DBBCE40BEC}"/>
              </a:ext>
            </a:extLst>
          </p:cNvPr>
          <p:cNvPicPr>
            <a:picLocks noChangeAspect="1"/>
          </p:cNvPicPr>
          <p:nvPr/>
        </p:nvPicPr>
        <p:blipFill>
          <a:blip r:embed="rId5"/>
          <a:stretch>
            <a:fillRect/>
          </a:stretch>
        </p:blipFill>
        <p:spPr>
          <a:xfrm>
            <a:off x="5993410" y="70299"/>
            <a:ext cx="6148212" cy="2798225"/>
          </a:xfrm>
          <a:prstGeom prst="rect">
            <a:avLst/>
          </a:prstGeom>
        </p:spPr>
      </p:pic>
      <p:pic>
        <p:nvPicPr>
          <p:cNvPr id="15" name="Picture 14" descr="A graph with numbers and symbols&#10;&#10;Description automatically generated with medium confidence">
            <a:extLst>
              <a:ext uri="{FF2B5EF4-FFF2-40B4-BE49-F238E27FC236}">
                <a16:creationId xmlns:a16="http://schemas.microsoft.com/office/drawing/2014/main" id="{61D201B9-5240-1DD5-1780-C876BD593263}"/>
              </a:ext>
            </a:extLst>
          </p:cNvPr>
          <p:cNvPicPr>
            <a:picLocks noChangeAspect="1"/>
          </p:cNvPicPr>
          <p:nvPr/>
        </p:nvPicPr>
        <p:blipFill>
          <a:blip r:embed="rId6"/>
          <a:stretch>
            <a:fillRect/>
          </a:stretch>
        </p:blipFill>
        <p:spPr>
          <a:xfrm>
            <a:off x="7715568" y="2868524"/>
            <a:ext cx="4356623" cy="2288327"/>
          </a:xfrm>
          <a:prstGeom prst="rect">
            <a:avLst/>
          </a:prstGeom>
        </p:spPr>
      </p:pic>
      <p:sp>
        <p:nvSpPr>
          <p:cNvPr id="4" name="TextBox 3">
            <a:extLst>
              <a:ext uri="{FF2B5EF4-FFF2-40B4-BE49-F238E27FC236}">
                <a16:creationId xmlns:a16="http://schemas.microsoft.com/office/drawing/2014/main" id="{9DF8E6D9-5335-E978-DD49-4A379DDFAE51}"/>
              </a:ext>
            </a:extLst>
          </p:cNvPr>
          <p:cNvSpPr txBox="1"/>
          <p:nvPr/>
        </p:nvSpPr>
        <p:spPr>
          <a:xfrm>
            <a:off x="9067516" y="5666749"/>
            <a:ext cx="2313454" cy="707886"/>
          </a:xfrm>
          <a:prstGeom prst="rect">
            <a:avLst/>
          </a:prstGeom>
          <a:noFill/>
        </p:spPr>
        <p:txBody>
          <a:bodyPr wrap="none" rtlCol="0">
            <a:spAutoFit/>
          </a:bodyPr>
          <a:lstStyle/>
          <a:p>
            <a:r>
              <a:rPr lang="en-US" sz="4000" b="1">
                <a:solidFill>
                  <a:srgbClr val="FF0000"/>
                </a:solidFill>
              </a:rPr>
              <a:t>????????</a:t>
            </a:r>
          </a:p>
        </p:txBody>
      </p:sp>
    </p:spTree>
    <p:extLst>
      <p:ext uri="{BB962C8B-B14F-4D97-AF65-F5344CB8AC3E}">
        <p14:creationId xmlns:p14="http://schemas.microsoft.com/office/powerpoint/2010/main" val="20623300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2E1CD-2378-9D4E-0441-B83A5E6009FF}"/>
              </a:ext>
            </a:extLst>
          </p:cNvPr>
          <p:cNvSpPr>
            <a:spLocks noGrp="1"/>
          </p:cNvSpPr>
          <p:nvPr>
            <p:ph type="title"/>
          </p:nvPr>
        </p:nvSpPr>
        <p:spPr/>
        <p:txBody>
          <a:bodyPr/>
          <a:lstStyle/>
          <a:p>
            <a:r>
              <a:rPr lang="en-US"/>
              <a:t>NIE Revisited</a:t>
            </a:r>
          </a:p>
        </p:txBody>
      </p:sp>
      <p:sp>
        <p:nvSpPr>
          <p:cNvPr id="3" name="Content Placeholder 2">
            <a:extLst>
              <a:ext uri="{FF2B5EF4-FFF2-40B4-BE49-F238E27FC236}">
                <a16:creationId xmlns:a16="http://schemas.microsoft.com/office/drawing/2014/main" id="{65EF1577-BCB8-2031-9A94-607F4117BADB}"/>
              </a:ext>
            </a:extLst>
          </p:cNvPr>
          <p:cNvSpPr>
            <a:spLocks noGrp="1"/>
          </p:cNvSpPr>
          <p:nvPr>
            <p:ph idx="1"/>
          </p:nvPr>
        </p:nvSpPr>
        <p:spPr/>
        <p:txBody>
          <a:bodyPr/>
          <a:lstStyle/>
          <a:p>
            <a:r>
              <a:rPr lang="en-US"/>
              <a:t>Throughout the NIE justifying war with Iraq, intelligence analysts were only able to offer “risky” inductive arguments</a:t>
            </a:r>
          </a:p>
          <a:p>
            <a:endParaRPr lang="en-US"/>
          </a:p>
          <a:p>
            <a:r>
              <a:rPr lang="en-US"/>
              <a:t>An NIE must be signed by the heads of all intelligence agencies, which suggests there is a common understanding of the arguments...</a:t>
            </a:r>
          </a:p>
          <a:p>
            <a:endParaRPr lang="en-US"/>
          </a:p>
          <a:p>
            <a:endParaRPr lang="en-US"/>
          </a:p>
          <a:p>
            <a:endParaRPr lang="en-US"/>
          </a:p>
        </p:txBody>
      </p:sp>
      <p:sp>
        <p:nvSpPr>
          <p:cNvPr id="12" name="TextBox 11">
            <a:extLst>
              <a:ext uri="{FF2B5EF4-FFF2-40B4-BE49-F238E27FC236}">
                <a16:creationId xmlns:a16="http://schemas.microsoft.com/office/drawing/2014/main" id="{6EED24C2-4D5A-24C9-6307-1434C3FD6BD8}"/>
              </a:ext>
            </a:extLst>
          </p:cNvPr>
          <p:cNvSpPr txBox="1"/>
          <p:nvPr/>
        </p:nvSpPr>
        <p:spPr>
          <a:xfrm>
            <a:off x="4380017" y="4916871"/>
            <a:ext cx="3431965" cy="830997"/>
          </a:xfrm>
          <a:prstGeom prst="rect">
            <a:avLst/>
          </a:prstGeom>
          <a:noFill/>
        </p:spPr>
        <p:txBody>
          <a:bodyPr wrap="none" rtlCol="0">
            <a:spAutoFit/>
          </a:bodyPr>
          <a:lstStyle/>
          <a:p>
            <a:r>
              <a:rPr lang="en-US" sz="4800" b="1">
                <a:solidFill>
                  <a:srgbClr val="FF0000"/>
                </a:solidFill>
                <a:latin typeface="Garamond" panose="02020404030301010803" pitchFamily="18" charset="0"/>
              </a:rPr>
              <a:t>UNLIKELY</a:t>
            </a:r>
          </a:p>
        </p:txBody>
      </p:sp>
    </p:spTree>
    <p:extLst>
      <p:ext uri="{BB962C8B-B14F-4D97-AF65-F5344CB8AC3E}">
        <p14:creationId xmlns:p14="http://schemas.microsoft.com/office/powerpoint/2010/main" val="589477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776B9-224E-2360-FCA4-9A2A5151EB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844F0B-77DB-E9B7-C6A5-60E088B849A9}"/>
              </a:ext>
            </a:extLst>
          </p:cNvPr>
          <p:cNvSpPr>
            <a:spLocks noGrp="1"/>
          </p:cNvSpPr>
          <p:nvPr>
            <p:ph type="title"/>
          </p:nvPr>
        </p:nvSpPr>
        <p:spPr/>
        <p:txBody>
          <a:bodyPr/>
          <a:lstStyle/>
          <a:p>
            <a:r>
              <a:rPr lang="en-US"/>
              <a:t>Evidence &amp; Valid Arguments</a:t>
            </a:r>
          </a:p>
        </p:txBody>
      </p:sp>
      <p:sp>
        <p:nvSpPr>
          <p:cNvPr id="3" name="Content Placeholder 2">
            <a:extLst>
              <a:ext uri="{FF2B5EF4-FFF2-40B4-BE49-F238E27FC236}">
                <a16:creationId xmlns:a16="http://schemas.microsoft.com/office/drawing/2014/main" id="{FDC05C2C-C8BB-C2B4-3CDA-F08A81BEC4EB}"/>
              </a:ext>
            </a:extLst>
          </p:cNvPr>
          <p:cNvSpPr>
            <a:spLocks noGrp="1"/>
          </p:cNvSpPr>
          <p:nvPr>
            <p:ph idx="1"/>
          </p:nvPr>
        </p:nvSpPr>
        <p:spPr>
          <a:xfrm>
            <a:off x="838200" y="1825625"/>
            <a:ext cx="10515600" cy="4932014"/>
          </a:xfrm>
        </p:spPr>
        <p:txBody>
          <a:bodyPr>
            <a:normAutofit/>
          </a:bodyPr>
          <a:lstStyle/>
          <a:p>
            <a:r>
              <a:rPr lang="en-US"/>
              <a:t>Among the goals of intelligence analysis is to provide </a:t>
            </a:r>
            <a:r>
              <a:rPr lang="en-US" b="1">
                <a:solidFill>
                  <a:schemeClr val="accent6"/>
                </a:solidFill>
              </a:rPr>
              <a:t>justification</a:t>
            </a:r>
            <a:r>
              <a:rPr lang="en-US"/>
              <a:t> for conclusions </a:t>
            </a:r>
            <a:r>
              <a:rPr lang="en-US" b="1">
                <a:solidFill>
                  <a:schemeClr val="accent6"/>
                </a:solidFill>
              </a:rPr>
              <a:t>drawn</a:t>
            </a:r>
            <a:r>
              <a:rPr lang="en-US"/>
              <a:t> from investigations</a:t>
            </a:r>
          </a:p>
          <a:p>
            <a:endParaRPr lang="en-US"/>
          </a:p>
          <a:p>
            <a:r>
              <a:rPr lang="en-US" dirty="0"/>
              <a:t>Justification is often tied up in argumentation; broadly speaking we can distinguish three major types of argument</a:t>
            </a:r>
          </a:p>
          <a:p>
            <a:endParaRPr lang="en-US" dirty="0"/>
          </a:p>
          <a:p>
            <a:pPr marL="0" indent="0" algn="ctr">
              <a:buNone/>
            </a:pPr>
            <a:r>
              <a:rPr lang="en-US" dirty="0"/>
              <a:t>Deductive Arguments</a:t>
            </a:r>
          </a:p>
          <a:p>
            <a:pPr marL="0" indent="0" algn="ctr">
              <a:buNone/>
            </a:pPr>
            <a:r>
              <a:rPr lang="en-US" dirty="0"/>
              <a:t>Inductive Arguments </a:t>
            </a:r>
          </a:p>
          <a:p>
            <a:pPr marL="0" indent="0" algn="ctr">
              <a:buNone/>
            </a:pPr>
            <a:r>
              <a:rPr lang="en-US" dirty="0">
                <a:solidFill>
                  <a:srgbClr val="FF0000"/>
                </a:solidFill>
              </a:rPr>
              <a:t>Abductive Arguments</a:t>
            </a:r>
          </a:p>
          <a:p>
            <a:endParaRPr lang="en-US" dirty="0"/>
          </a:p>
          <a:p>
            <a:endParaRPr lang="en-US" dirty="0"/>
          </a:p>
          <a:p>
            <a:endParaRPr lang="en-US" dirty="0"/>
          </a:p>
          <a:p>
            <a:endParaRPr lang="en-US"/>
          </a:p>
          <a:p>
            <a:endParaRPr lang="en-US"/>
          </a:p>
          <a:p>
            <a:endParaRPr lang="en-US"/>
          </a:p>
        </p:txBody>
      </p:sp>
    </p:spTree>
    <p:extLst>
      <p:ext uri="{BB962C8B-B14F-4D97-AF65-F5344CB8AC3E}">
        <p14:creationId xmlns:p14="http://schemas.microsoft.com/office/powerpoint/2010/main" val="4133166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31A9E-F63C-21E9-A25F-2A4A6B018D74}"/>
              </a:ext>
            </a:extLst>
          </p:cNvPr>
          <p:cNvSpPr>
            <a:spLocks noGrp="1"/>
          </p:cNvSpPr>
          <p:nvPr>
            <p:ph type="title"/>
          </p:nvPr>
        </p:nvSpPr>
        <p:spPr/>
        <p:txBody>
          <a:bodyPr/>
          <a:lstStyle/>
          <a:p>
            <a:r>
              <a:rPr lang="en-US"/>
              <a:t>Abductive Arguments</a:t>
            </a:r>
          </a:p>
        </p:txBody>
      </p:sp>
      <p:sp>
        <p:nvSpPr>
          <p:cNvPr id="3" name="Content Placeholder 2">
            <a:extLst>
              <a:ext uri="{FF2B5EF4-FFF2-40B4-BE49-F238E27FC236}">
                <a16:creationId xmlns:a16="http://schemas.microsoft.com/office/drawing/2014/main" id="{F7EF6B27-DC5E-FD8C-F9E4-BB6F7A8F8299}"/>
              </a:ext>
            </a:extLst>
          </p:cNvPr>
          <p:cNvSpPr>
            <a:spLocks noGrp="1"/>
          </p:cNvSpPr>
          <p:nvPr>
            <p:ph idx="1"/>
          </p:nvPr>
        </p:nvSpPr>
        <p:spPr/>
        <p:txBody>
          <a:bodyPr/>
          <a:lstStyle/>
          <a:p>
            <a:r>
              <a:rPr lang="en-US" b="1" dirty="0">
                <a:solidFill>
                  <a:schemeClr val="accent6"/>
                </a:solidFill>
              </a:rPr>
              <a:t>Abductive arguments </a:t>
            </a:r>
            <a:r>
              <a:rPr lang="en-US" dirty="0"/>
              <a:t>involve conclusions that are considered the </a:t>
            </a:r>
            <a:r>
              <a:rPr lang="en-US" b="1" dirty="0">
                <a:solidFill>
                  <a:srgbClr val="FF0000"/>
                </a:solidFill>
              </a:rPr>
              <a:t>best explanation </a:t>
            </a:r>
            <a:r>
              <a:rPr lang="en-US" dirty="0"/>
              <a:t>for some premises</a:t>
            </a:r>
          </a:p>
          <a:p>
            <a:endParaRPr lang="en-US" dirty="0"/>
          </a:p>
          <a:p>
            <a:r>
              <a:rPr lang="en-US" dirty="0"/>
              <a:t>While there are often multiple potential explanations for a given event, some are better than others</a:t>
            </a:r>
          </a:p>
          <a:p>
            <a:endParaRPr lang="en-US" dirty="0"/>
          </a:p>
          <a:p>
            <a:r>
              <a:rPr lang="en-US" dirty="0"/>
              <a:t>A black and white cat that answers to “Otis” begs me for treats at t</a:t>
            </a:r>
            <a:r>
              <a:rPr lang="en-US" baseline="-25000" dirty="0"/>
              <a:t>1</a:t>
            </a:r>
            <a:r>
              <a:rPr lang="en-US" dirty="0"/>
              <a:t>. An identical cat that answers to “Otis” begs me for treats at t</a:t>
            </a:r>
            <a:r>
              <a:rPr lang="en-US" baseline="-25000" dirty="0"/>
              <a:t>2</a:t>
            </a:r>
            <a:r>
              <a:rPr lang="en-US" dirty="0"/>
              <a:t>. The best explanation is that it’s the same cat at both times, namely, my cat Otis. </a:t>
            </a:r>
          </a:p>
          <a:p>
            <a:endParaRPr lang="en-US"/>
          </a:p>
        </p:txBody>
      </p:sp>
    </p:spTree>
    <p:extLst>
      <p:ext uri="{BB962C8B-B14F-4D97-AF65-F5344CB8AC3E}">
        <p14:creationId xmlns:p14="http://schemas.microsoft.com/office/powerpoint/2010/main" val="1757119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65766-FA62-77E3-150C-95E28934FC00}"/>
              </a:ext>
            </a:extLst>
          </p:cNvPr>
          <p:cNvSpPr>
            <a:spLocks noGrp="1"/>
          </p:cNvSpPr>
          <p:nvPr>
            <p:ph type="title"/>
          </p:nvPr>
        </p:nvSpPr>
        <p:spPr/>
        <p:txBody>
          <a:bodyPr/>
          <a:lstStyle/>
          <a:p>
            <a:r>
              <a:rPr lang="en-US"/>
              <a:t>Abductive Arguments</a:t>
            </a:r>
          </a:p>
        </p:txBody>
      </p:sp>
      <p:sp>
        <p:nvSpPr>
          <p:cNvPr id="3" name="Content Placeholder 2">
            <a:extLst>
              <a:ext uri="{FF2B5EF4-FFF2-40B4-BE49-F238E27FC236}">
                <a16:creationId xmlns:a16="http://schemas.microsoft.com/office/drawing/2014/main" id="{6D78459F-FAE7-C9B7-5782-DC1A5FDA28C2}"/>
              </a:ext>
            </a:extLst>
          </p:cNvPr>
          <p:cNvSpPr>
            <a:spLocks noGrp="1"/>
          </p:cNvSpPr>
          <p:nvPr>
            <p:ph idx="1"/>
          </p:nvPr>
        </p:nvSpPr>
        <p:spPr>
          <a:xfrm>
            <a:off x="838199" y="1825624"/>
            <a:ext cx="11091041" cy="4932527"/>
          </a:xfrm>
        </p:spPr>
        <p:txBody>
          <a:bodyPr>
            <a:normAutofit/>
          </a:bodyPr>
          <a:lstStyle/>
          <a:p>
            <a:pPr marL="971550" lvl="1" indent="-514350">
              <a:buFont typeface="+mj-lt"/>
              <a:buAutoNum type="arabicPeriod"/>
            </a:pPr>
            <a:endParaRPr lang="en-US" sz="2800"/>
          </a:p>
          <a:p>
            <a:pPr marL="971550" lvl="1" indent="-514350">
              <a:buFont typeface="+mj-lt"/>
              <a:buAutoNum type="arabicPeriod"/>
            </a:pPr>
            <a:r>
              <a:rPr lang="en-US" sz="2800"/>
              <a:t>There are multiple signals of troop movement near a contested border.</a:t>
            </a:r>
          </a:p>
          <a:p>
            <a:pPr marL="971550" lvl="1" indent="-514350">
              <a:buFont typeface="+mj-lt"/>
              <a:buAutoNum type="arabicPeriod"/>
            </a:pPr>
            <a:r>
              <a:rPr lang="en-US" sz="2800"/>
              <a:t>Each of the following explain 1:</a:t>
            </a:r>
          </a:p>
          <a:p>
            <a:pPr lvl="2"/>
            <a:r>
              <a:rPr lang="en-US" sz="2400"/>
              <a:t>H</a:t>
            </a:r>
            <a:r>
              <a:rPr lang="en-US" sz="2400" baseline="-25000"/>
              <a:t>1</a:t>
            </a:r>
            <a:r>
              <a:rPr lang="en-US" sz="2400"/>
              <a:t>​: Routine military exercises.</a:t>
            </a:r>
          </a:p>
          <a:p>
            <a:pPr lvl="2"/>
            <a:r>
              <a:rPr lang="en-US" sz="2400"/>
              <a:t>H</a:t>
            </a:r>
            <a:r>
              <a:rPr lang="en-US" sz="2400" baseline="-25000"/>
              <a:t>2</a:t>
            </a:r>
            <a:r>
              <a:rPr lang="en-US" sz="2400"/>
              <a:t>​: Preparation for an invasion.</a:t>
            </a:r>
          </a:p>
          <a:p>
            <a:pPr lvl="2"/>
            <a:r>
              <a:rPr lang="en-US" sz="2400"/>
              <a:t>H</a:t>
            </a:r>
            <a:r>
              <a:rPr lang="en-US" sz="2400" baseline="-25000"/>
              <a:t>3</a:t>
            </a:r>
            <a:r>
              <a:rPr lang="en-US" sz="2400"/>
              <a:t>​: Defensive training mission.</a:t>
            </a:r>
          </a:p>
          <a:p>
            <a:pPr marL="971550" lvl="1" indent="-514350">
              <a:buFont typeface="+mj-lt"/>
              <a:buAutoNum type="arabicPeriod"/>
            </a:pPr>
            <a:r>
              <a:rPr lang="en-US" sz="2800"/>
              <a:t>There has been increased political tension in the area. </a:t>
            </a:r>
          </a:p>
          <a:p>
            <a:pPr marL="971550" lvl="1" indent="-514350">
              <a:buFont typeface="+mj-lt"/>
              <a:buAutoNum type="arabicPeriod"/>
            </a:pPr>
            <a:r>
              <a:rPr lang="en-US" sz="2800"/>
              <a:t>Previous intelligence indicates potential military escalation.</a:t>
            </a:r>
          </a:p>
          <a:p>
            <a:pPr marL="971550" lvl="1" indent="-514350">
              <a:buFont typeface="+mj-lt"/>
              <a:buAutoNum type="arabicPeriod"/>
            </a:pPr>
            <a:r>
              <a:rPr lang="en-US" sz="2800"/>
              <a:t>The best explanation given 1, 3, and 4 is H</a:t>
            </a:r>
            <a:r>
              <a:rPr lang="en-US" sz="2800" baseline="-25000"/>
              <a:t>2</a:t>
            </a:r>
            <a:r>
              <a:rPr lang="en-US" sz="2800"/>
              <a:t>.</a:t>
            </a:r>
          </a:p>
          <a:p>
            <a:endParaRPr lang="en-US"/>
          </a:p>
        </p:txBody>
      </p:sp>
    </p:spTree>
    <p:extLst>
      <p:ext uri="{BB962C8B-B14F-4D97-AF65-F5344CB8AC3E}">
        <p14:creationId xmlns:p14="http://schemas.microsoft.com/office/powerpoint/2010/main" val="2394724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C06A9-0CD0-BCF9-CD96-DD7317A3E2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F266D9-EABD-5AD8-ABF4-B743BC21AD9F}"/>
              </a:ext>
            </a:extLst>
          </p:cNvPr>
          <p:cNvSpPr>
            <a:spLocks noGrp="1"/>
          </p:cNvSpPr>
          <p:nvPr>
            <p:ph type="title"/>
          </p:nvPr>
        </p:nvSpPr>
        <p:spPr/>
        <p:txBody>
          <a:bodyPr/>
          <a:lstStyle/>
          <a:p>
            <a:r>
              <a:rPr lang="en-US"/>
              <a:t>2003 Invasion of Iraq</a:t>
            </a:r>
          </a:p>
        </p:txBody>
      </p:sp>
      <p:sp>
        <p:nvSpPr>
          <p:cNvPr id="3" name="Text Placeholder 2">
            <a:extLst>
              <a:ext uri="{FF2B5EF4-FFF2-40B4-BE49-F238E27FC236}">
                <a16:creationId xmlns:a16="http://schemas.microsoft.com/office/drawing/2014/main" id="{00DB4E68-5855-18BE-8237-FE5770D1F865}"/>
              </a:ext>
            </a:extLst>
          </p:cNvPr>
          <p:cNvSpPr>
            <a:spLocks noGrp="1"/>
          </p:cNvSpPr>
          <p:nvPr>
            <p:ph type="body" idx="1"/>
          </p:nvPr>
        </p:nvSpPr>
        <p:spPr/>
        <p:txBody>
          <a:bodyPr/>
          <a:lstStyle/>
          <a:p>
            <a:r>
              <a:rPr lang="en-US"/>
              <a:t>Preceding 9/11, there had been concerns over the extent to which Iraq </a:t>
            </a:r>
            <a:r>
              <a:rPr lang="en-US" b="1">
                <a:solidFill>
                  <a:srgbClr val="FF0000"/>
                </a:solidFill>
              </a:rPr>
              <a:t>was or was not conducting R&amp;D</a:t>
            </a:r>
            <a:r>
              <a:rPr lang="en-US"/>
              <a:t> on weapons of mass destruction</a:t>
            </a:r>
          </a:p>
          <a:p>
            <a:endParaRPr lang="en-US"/>
          </a:p>
          <a:p>
            <a:r>
              <a:rPr lang="en-US"/>
              <a:t>Following 9/11, the U.S. declared war on Iraq on the pretext that the government </a:t>
            </a:r>
            <a:r>
              <a:rPr lang="en-US" b="1">
                <a:solidFill>
                  <a:srgbClr val="FF0000"/>
                </a:solidFill>
              </a:rPr>
              <a:t>was conducting such research </a:t>
            </a:r>
            <a:r>
              <a:rPr lang="en-US"/>
              <a:t>and had been involved in the attacks</a:t>
            </a:r>
          </a:p>
          <a:p>
            <a:endParaRPr lang="en-US"/>
          </a:p>
          <a:p>
            <a:r>
              <a:rPr lang="en-US"/>
              <a:t>Justification was based on a U.S. </a:t>
            </a:r>
            <a:r>
              <a:rPr lang="en-US" i="1"/>
              <a:t>National Intelligence Estimate</a:t>
            </a:r>
          </a:p>
        </p:txBody>
      </p:sp>
    </p:spTree>
    <p:extLst>
      <p:ext uri="{BB962C8B-B14F-4D97-AF65-F5344CB8AC3E}">
        <p14:creationId xmlns:p14="http://schemas.microsoft.com/office/powerpoint/2010/main" val="35649174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45B62-9897-7705-8DB6-57E95F90C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5323EF-E2B2-0C7F-F1DC-1F8587ADC50C}"/>
              </a:ext>
            </a:extLst>
          </p:cNvPr>
          <p:cNvSpPr>
            <a:spLocks noGrp="1"/>
          </p:cNvSpPr>
          <p:nvPr>
            <p:ph type="title"/>
          </p:nvPr>
        </p:nvSpPr>
        <p:spPr/>
        <p:txBody>
          <a:bodyPr/>
          <a:lstStyle/>
          <a:p>
            <a:r>
              <a:rPr lang="en-US"/>
              <a:t>Abductive Arguments</a:t>
            </a:r>
          </a:p>
        </p:txBody>
      </p:sp>
      <p:sp>
        <p:nvSpPr>
          <p:cNvPr id="3" name="Content Placeholder 2">
            <a:extLst>
              <a:ext uri="{FF2B5EF4-FFF2-40B4-BE49-F238E27FC236}">
                <a16:creationId xmlns:a16="http://schemas.microsoft.com/office/drawing/2014/main" id="{7F2D3276-F627-577B-2618-87C434DDB6DF}"/>
              </a:ext>
            </a:extLst>
          </p:cNvPr>
          <p:cNvSpPr>
            <a:spLocks noGrp="1"/>
          </p:cNvSpPr>
          <p:nvPr>
            <p:ph idx="1"/>
          </p:nvPr>
        </p:nvSpPr>
        <p:spPr>
          <a:xfrm>
            <a:off x="838199" y="1825624"/>
            <a:ext cx="11091041" cy="4932527"/>
          </a:xfrm>
        </p:spPr>
        <p:txBody>
          <a:bodyPr>
            <a:normAutofit/>
          </a:bodyPr>
          <a:lstStyle/>
          <a:p>
            <a:pPr marL="971550" lvl="1" indent="-514350">
              <a:buFont typeface="+mj-lt"/>
              <a:buAutoNum type="arabicPeriod"/>
            </a:pPr>
            <a:endParaRPr lang="en-US" sz="2800"/>
          </a:p>
          <a:p>
            <a:pPr marL="971550" lvl="1" indent="-514350">
              <a:buFont typeface="+mj-lt"/>
              <a:buAutoNum type="arabicPeriod"/>
            </a:pPr>
            <a:r>
              <a:rPr lang="en-US" sz="2800"/>
              <a:t>There are multiple signals of troop movement near a contested border.</a:t>
            </a:r>
          </a:p>
          <a:p>
            <a:pPr marL="971550" lvl="1" indent="-514350">
              <a:buFont typeface="+mj-lt"/>
              <a:buAutoNum type="arabicPeriod"/>
            </a:pPr>
            <a:r>
              <a:rPr lang="en-US" sz="2800"/>
              <a:t>Each of the following explain 1:</a:t>
            </a:r>
          </a:p>
          <a:p>
            <a:pPr lvl="2"/>
            <a:r>
              <a:rPr lang="en-US" sz="2400"/>
              <a:t>H</a:t>
            </a:r>
            <a:r>
              <a:rPr lang="en-US" sz="2400" baseline="-25000"/>
              <a:t>1</a:t>
            </a:r>
            <a:r>
              <a:rPr lang="en-US" sz="2400"/>
              <a:t>​: Routine military exercises.</a:t>
            </a:r>
          </a:p>
          <a:p>
            <a:pPr lvl="2"/>
            <a:r>
              <a:rPr lang="en-US" sz="2400"/>
              <a:t>H</a:t>
            </a:r>
            <a:r>
              <a:rPr lang="en-US" sz="2400" baseline="-25000"/>
              <a:t>2</a:t>
            </a:r>
            <a:r>
              <a:rPr lang="en-US" sz="2400"/>
              <a:t>​: Preparation for an invasion.</a:t>
            </a:r>
          </a:p>
          <a:p>
            <a:pPr lvl="2"/>
            <a:r>
              <a:rPr lang="en-US" sz="2400"/>
              <a:t>H</a:t>
            </a:r>
            <a:r>
              <a:rPr lang="en-US" sz="2400" baseline="-25000"/>
              <a:t>3</a:t>
            </a:r>
            <a:r>
              <a:rPr lang="en-US" sz="2400"/>
              <a:t>​: Defensive training mission.</a:t>
            </a:r>
          </a:p>
          <a:p>
            <a:pPr marL="971550" lvl="1" indent="-514350">
              <a:buFont typeface="+mj-lt"/>
              <a:buAutoNum type="arabicPeriod"/>
            </a:pPr>
            <a:r>
              <a:rPr lang="en-US" sz="2800"/>
              <a:t>There has been increased political tension in the area. </a:t>
            </a:r>
          </a:p>
          <a:p>
            <a:pPr marL="971550" lvl="1" indent="-514350">
              <a:buFont typeface="+mj-lt"/>
              <a:buAutoNum type="arabicPeriod"/>
            </a:pPr>
            <a:r>
              <a:rPr lang="en-US" sz="2800"/>
              <a:t>Previous intelligence indicates potential military escalation.</a:t>
            </a:r>
          </a:p>
          <a:p>
            <a:pPr marL="971550" lvl="1" indent="-514350">
              <a:buFont typeface="+mj-lt"/>
              <a:buAutoNum type="arabicPeriod"/>
            </a:pPr>
            <a:r>
              <a:rPr lang="en-US" sz="2800"/>
              <a:t>The best explanation given 1, 3, and 4 is H</a:t>
            </a:r>
            <a:r>
              <a:rPr lang="en-US" sz="2800" baseline="-25000"/>
              <a:t>2</a:t>
            </a:r>
            <a:r>
              <a:rPr lang="en-US" sz="2800"/>
              <a:t>.</a:t>
            </a:r>
          </a:p>
          <a:p>
            <a:endParaRPr lang="en-US"/>
          </a:p>
        </p:txBody>
      </p:sp>
      <p:sp>
        <p:nvSpPr>
          <p:cNvPr id="4" name="TextBox 3">
            <a:extLst>
              <a:ext uri="{FF2B5EF4-FFF2-40B4-BE49-F238E27FC236}">
                <a16:creationId xmlns:a16="http://schemas.microsoft.com/office/drawing/2014/main" id="{7910D623-69A3-B35D-2835-9A8C05732532}"/>
              </a:ext>
            </a:extLst>
          </p:cNvPr>
          <p:cNvSpPr txBox="1"/>
          <p:nvPr/>
        </p:nvSpPr>
        <p:spPr>
          <a:xfrm>
            <a:off x="518094" y="5969655"/>
            <a:ext cx="11155811" cy="523220"/>
          </a:xfrm>
          <a:prstGeom prst="rect">
            <a:avLst/>
          </a:prstGeom>
          <a:noFill/>
        </p:spPr>
        <p:txBody>
          <a:bodyPr wrap="none" rtlCol="0">
            <a:spAutoFit/>
          </a:bodyPr>
          <a:lstStyle/>
          <a:p>
            <a:r>
              <a:rPr lang="en-US" sz="2800" b="1">
                <a:solidFill>
                  <a:schemeClr val="accent6"/>
                </a:solidFill>
                <a:latin typeface="Garamond" panose="02020404030301010803" pitchFamily="18" charset="0"/>
              </a:rPr>
              <a:t>AGAIN, THE CONCLUSION IS NOT GUARANTEED TO FOLLOW</a:t>
            </a:r>
          </a:p>
        </p:txBody>
      </p:sp>
    </p:spTree>
    <p:extLst>
      <p:ext uri="{BB962C8B-B14F-4D97-AF65-F5344CB8AC3E}">
        <p14:creationId xmlns:p14="http://schemas.microsoft.com/office/powerpoint/2010/main" val="24927961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183B-A4AA-BDA0-BAA7-3130B5F34A1F}"/>
              </a:ext>
            </a:extLst>
          </p:cNvPr>
          <p:cNvSpPr>
            <a:spLocks noGrp="1"/>
          </p:cNvSpPr>
          <p:nvPr>
            <p:ph type="title"/>
          </p:nvPr>
        </p:nvSpPr>
        <p:spPr/>
        <p:txBody>
          <a:bodyPr/>
          <a:lstStyle/>
          <a:p>
            <a:r>
              <a:rPr lang="en-US"/>
              <a:t>Best Explanation(s)</a:t>
            </a:r>
          </a:p>
        </p:txBody>
      </p:sp>
      <p:sp>
        <p:nvSpPr>
          <p:cNvPr id="3" name="Content Placeholder 2">
            <a:extLst>
              <a:ext uri="{FF2B5EF4-FFF2-40B4-BE49-F238E27FC236}">
                <a16:creationId xmlns:a16="http://schemas.microsoft.com/office/drawing/2014/main" id="{5FC13D40-380A-3565-CA02-683F29B49A30}"/>
              </a:ext>
            </a:extLst>
          </p:cNvPr>
          <p:cNvSpPr>
            <a:spLocks noGrp="1"/>
          </p:cNvSpPr>
          <p:nvPr>
            <p:ph idx="1"/>
          </p:nvPr>
        </p:nvSpPr>
        <p:spPr/>
        <p:txBody>
          <a:bodyPr/>
          <a:lstStyle/>
          <a:p>
            <a:r>
              <a:rPr lang="en-US"/>
              <a:t>Putative best explanations for conclusions drawn in the NIE justifying war with Iraq were contrasted in that same document with alternative explanations</a:t>
            </a:r>
          </a:p>
        </p:txBody>
      </p:sp>
    </p:spTree>
    <p:extLst>
      <p:ext uri="{BB962C8B-B14F-4D97-AF65-F5344CB8AC3E}">
        <p14:creationId xmlns:p14="http://schemas.microsoft.com/office/powerpoint/2010/main" val="28171709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FC71F-3A00-CDF3-1A50-A4913DC97B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DEB16D-D66F-DC99-F4B7-56E5594B22CD}"/>
              </a:ext>
            </a:extLst>
          </p:cNvPr>
          <p:cNvSpPr>
            <a:spLocks noGrp="1"/>
          </p:cNvSpPr>
          <p:nvPr>
            <p:ph type="title"/>
          </p:nvPr>
        </p:nvSpPr>
        <p:spPr/>
        <p:txBody>
          <a:bodyPr/>
          <a:lstStyle/>
          <a:p>
            <a:r>
              <a:rPr lang="en-US"/>
              <a:t>Best Explanation(s)</a:t>
            </a:r>
          </a:p>
        </p:txBody>
      </p:sp>
      <p:sp>
        <p:nvSpPr>
          <p:cNvPr id="3" name="Content Placeholder 2">
            <a:extLst>
              <a:ext uri="{FF2B5EF4-FFF2-40B4-BE49-F238E27FC236}">
                <a16:creationId xmlns:a16="http://schemas.microsoft.com/office/drawing/2014/main" id="{8CE26C5C-DA8C-6D54-D129-C82AA221B59B}"/>
              </a:ext>
            </a:extLst>
          </p:cNvPr>
          <p:cNvSpPr>
            <a:spLocks noGrp="1"/>
          </p:cNvSpPr>
          <p:nvPr>
            <p:ph idx="1"/>
          </p:nvPr>
        </p:nvSpPr>
        <p:spPr/>
        <p:txBody>
          <a:bodyPr/>
          <a:lstStyle/>
          <a:p>
            <a:r>
              <a:rPr lang="en-US"/>
              <a:t>Putative best explanations for conclusions drawn in the NIE justifying war with Iraq were contrasted in that same document with alternative explanations</a:t>
            </a:r>
          </a:p>
        </p:txBody>
      </p:sp>
      <p:pic>
        <p:nvPicPr>
          <p:cNvPr id="4" name="Picture 3" descr="A close up of text&#10;&#10;Description automatically generated">
            <a:extLst>
              <a:ext uri="{FF2B5EF4-FFF2-40B4-BE49-F238E27FC236}">
                <a16:creationId xmlns:a16="http://schemas.microsoft.com/office/drawing/2014/main" id="{24A7BF0F-1EB3-C8F2-C634-A9CC56027A01}"/>
              </a:ext>
            </a:extLst>
          </p:cNvPr>
          <p:cNvPicPr>
            <a:picLocks noChangeAspect="1"/>
          </p:cNvPicPr>
          <p:nvPr/>
        </p:nvPicPr>
        <p:blipFill>
          <a:blip r:embed="rId2"/>
          <a:srcRect l="1299"/>
          <a:stretch/>
        </p:blipFill>
        <p:spPr>
          <a:xfrm>
            <a:off x="1219200" y="5089880"/>
            <a:ext cx="9220613" cy="1486477"/>
          </a:xfrm>
          <a:prstGeom prst="rect">
            <a:avLst/>
          </a:prstGeom>
        </p:spPr>
      </p:pic>
      <p:pic>
        <p:nvPicPr>
          <p:cNvPr id="5" name="Picture 4" descr="A black text on a white background&#10;&#10;Description automatically generated">
            <a:extLst>
              <a:ext uri="{FF2B5EF4-FFF2-40B4-BE49-F238E27FC236}">
                <a16:creationId xmlns:a16="http://schemas.microsoft.com/office/drawing/2014/main" id="{36C59C0C-AC73-6EDE-9927-7EA690EF1818}"/>
              </a:ext>
            </a:extLst>
          </p:cNvPr>
          <p:cNvPicPr>
            <a:picLocks noChangeAspect="1"/>
          </p:cNvPicPr>
          <p:nvPr/>
        </p:nvPicPr>
        <p:blipFill>
          <a:blip r:embed="rId3"/>
          <a:stretch>
            <a:fillRect/>
          </a:stretch>
        </p:blipFill>
        <p:spPr>
          <a:xfrm>
            <a:off x="911772" y="3175199"/>
            <a:ext cx="9528041" cy="1652189"/>
          </a:xfrm>
          <a:prstGeom prst="rect">
            <a:avLst/>
          </a:prstGeom>
        </p:spPr>
      </p:pic>
    </p:spTree>
    <p:extLst>
      <p:ext uri="{BB962C8B-B14F-4D97-AF65-F5344CB8AC3E}">
        <p14:creationId xmlns:p14="http://schemas.microsoft.com/office/powerpoint/2010/main" val="9541836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E9246-922F-5E7C-C3CD-C7C88F83FF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3FC8E9-2D97-1A41-C0D0-B045FEF6CB2D}"/>
              </a:ext>
            </a:extLst>
          </p:cNvPr>
          <p:cNvSpPr>
            <a:spLocks noGrp="1"/>
          </p:cNvSpPr>
          <p:nvPr>
            <p:ph type="title"/>
          </p:nvPr>
        </p:nvSpPr>
        <p:spPr/>
        <p:txBody>
          <a:bodyPr/>
          <a:lstStyle/>
          <a:p>
            <a:r>
              <a:rPr lang="en-US"/>
              <a:t>Best Explanation(s)</a:t>
            </a:r>
          </a:p>
        </p:txBody>
      </p:sp>
      <p:sp>
        <p:nvSpPr>
          <p:cNvPr id="3" name="Content Placeholder 2">
            <a:extLst>
              <a:ext uri="{FF2B5EF4-FFF2-40B4-BE49-F238E27FC236}">
                <a16:creationId xmlns:a16="http://schemas.microsoft.com/office/drawing/2014/main" id="{24BF1DFC-E699-6EA0-1FC1-900E5909BCF8}"/>
              </a:ext>
            </a:extLst>
          </p:cNvPr>
          <p:cNvSpPr>
            <a:spLocks noGrp="1"/>
          </p:cNvSpPr>
          <p:nvPr>
            <p:ph idx="1"/>
          </p:nvPr>
        </p:nvSpPr>
        <p:spPr/>
        <p:txBody>
          <a:bodyPr/>
          <a:lstStyle/>
          <a:p>
            <a:r>
              <a:rPr lang="en-US"/>
              <a:t>Putative best explanations for conclusions drawn in the NIE justifying war with Iraq were contrasted in that same document with alternative explanations</a:t>
            </a:r>
          </a:p>
        </p:txBody>
      </p:sp>
      <p:pic>
        <p:nvPicPr>
          <p:cNvPr id="4" name="Picture 3" descr="A close up of text&#10;&#10;Description automatically generated">
            <a:extLst>
              <a:ext uri="{FF2B5EF4-FFF2-40B4-BE49-F238E27FC236}">
                <a16:creationId xmlns:a16="http://schemas.microsoft.com/office/drawing/2014/main" id="{BD6C6228-0FEF-A8FA-B939-BFB91EDC8B2B}"/>
              </a:ext>
            </a:extLst>
          </p:cNvPr>
          <p:cNvPicPr>
            <a:picLocks noChangeAspect="1"/>
          </p:cNvPicPr>
          <p:nvPr/>
        </p:nvPicPr>
        <p:blipFill>
          <a:blip r:embed="rId2"/>
          <a:srcRect l="1299"/>
          <a:stretch/>
        </p:blipFill>
        <p:spPr>
          <a:xfrm>
            <a:off x="1219200" y="5089880"/>
            <a:ext cx="9220613" cy="1486477"/>
          </a:xfrm>
          <a:prstGeom prst="rect">
            <a:avLst/>
          </a:prstGeom>
        </p:spPr>
      </p:pic>
      <p:pic>
        <p:nvPicPr>
          <p:cNvPr id="5" name="Picture 4" descr="A black text on a white background&#10;&#10;Description automatically generated">
            <a:extLst>
              <a:ext uri="{FF2B5EF4-FFF2-40B4-BE49-F238E27FC236}">
                <a16:creationId xmlns:a16="http://schemas.microsoft.com/office/drawing/2014/main" id="{28A583B8-421F-4ED4-0F67-3BC0836C27A3}"/>
              </a:ext>
            </a:extLst>
          </p:cNvPr>
          <p:cNvPicPr>
            <a:picLocks noChangeAspect="1"/>
          </p:cNvPicPr>
          <p:nvPr/>
        </p:nvPicPr>
        <p:blipFill>
          <a:blip r:embed="rId3"/>
          <a:stretch>
            <a:fillRect/>
          </a:stretch>
        </p:blipFill>
        <p:spPr>
          <a:xfrm>
            <a:off x="911772" y="3175199"/>
            <a:ext cx="9528041" cy="1652189"/>
          </a:xfrm>
          <a:prstGeom prst="rect">
            <a:avLst/>
          </a:prstGeom>
        </p:spPr>
      </p:pic>
      <p:sp>
        <p:nvSpPr>
          <p:cNvPr id="6" name="Oval 5">
            <a:extLst>
              <a:ext uri="{FF2B5EF4-FFF2-40B4-BE49-F238E27FC236}">
                <a16:creationId xmlns:a16="http://schemas.microsoft.com/office/drawing/2014/main" id="{40E69372-01B2-28C2-B591-6ABCB3E73829}"/>
              </a:ext>
            </a:extLst>
          </p:cNvPr>
          <p:cNvSpPr/>
          <p:nvPr/>
        </p:nvSpPr>
        <p:spPr>
          <a:xfrm>
            <a:off x="1752187" y="3175199"/>
            <a:ext cx="8687626" cy="56648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E01AC7A-40B8-1A8F-6EBC-0C399F2AD11E}"/>
              </a:ext>
            </a:extLst>
          </p:cNvPr>
          <p:cNvSpPr/>
          <p:nvPr/>
        </p:nvSpPr>
        <p:spPr>
          <a:xfrm>
            <a:off x="911771" y="5872971"/>
            <a:ext cx="9528041" cy="56648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04882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9F9EE-8469-47EC-876C-F3D550E5C892}"/>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E9C38169-54AE-E157-D357-93EE226729B9}"/>
              </a:ext>
            </a:extLst>
          </p:cNvPr>
          <p:cNvSpPr>
            <a:spLocks noGrp="1"/>
          </p:cNvSpPr>
          <p:nvPr>
            <p:ph idx="1"/>
          </p:nvPr>
        </p:nvSpPr>
        <p:spPr/>
        <p:txBody>
          <a:bodyPr/>
          <a:lstStyle/>
          <a:p>
            <a:r>
              <a:rPr lang="en-US"/>
              <a:t>We have explored – through the context of the National Intelligence Estimate used to justify the war in Iraq – challenges and uses of intelligence in high stakes circumstances </a:t>
            </a:r>
          </a:p>
          <a:p>
            <a:endParaRPr lang="en-US"/>
          </a:p>
          <a:p>
            <a:r>
              <a:rPr lang="en-US"/>
              <a:t>We leveraged resources from contemporary epistemology to add structure to our investigation</a:t>
            </a:r>
          </a:p>
          <a:p>
            <a:endParaRPr lang="en-US"/>
          </a:p>
          <a:p>
            <a:r>
              <a:rPr lang="en-US"/>
              <a:t>Ultimately closing by outlining forms of “risky” argument often offered by intelligence analysts </a:t>
            </a:r>
          </a:p>
        </p:txBody>
      </p:sp>
    </p:spTree>
    <p:extLst>
      <p:ext uri="{BB962C8B-B14F-4D97-AF65-F5344CB8AC3E}">
        <p14:creationId xmlns:p14="http://schemas.microsoft.com/office/powerpoint/2010/main" val="39769156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DBA17-FC05-EF7D-3FD5-B713ABA82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950B73-6147-2FCC-7523-05E6AFB3A881}"/>
              </a:ext>
            </a:extLst>
          </p:cNvPr>
          <p:cNvSpPr>
            <a:spLocks noGrp="1"/>
          </p:cNvSpPr>
          <p:nvPr>
            <p:ph type="title"/>
          </p:nvPr>
        </p:nvSpPr>
        <p:spPr/>
        <p:txBody>
          <a:bodyPr/>
          <a:lstStyle/>
          <a:p>
            <a:r>
              <a:rPr lang="en-US"/>
              <a:t>Readings</a:t>
            </a:r>
          </a:p>
        </p:txBody>
      </p:sp>
      <p:sp>
        <p:nvSpPr>
          <p:cNvPr id="3" name="Content Placeholder 2">
            <a:extLst>
              <a:ext uri="{FF2B5EF4-FFF2-40B4-BE49-F238E27FC236}">
                <a16:creationId xmlns:a16="http://schemas.microsoft.com/office/drawing/2014/main" id="{D8E91D30-373F-43A1-4B2C-E90EBFEA3C74}"/>
              </a:ext>
            </a:extLst>
          </p:cNvPr>
          <p:cNvSpPr>
            <a:spLocks noGrp="1"/>
          </p:cNvSpPr>
          <p:nvPr>
            <p:ph idx="1"/>
          </p:nvPr>
        </p:nvSpPr>
        <p:spPr/>
        <p:txBody>
          <a:bodyPr>
            <a:normAutofit/>
          </a:bodyPr>
          <a:lstStyle/>
          <a:p>
            <a:pPr>
              <a:spcBef>
                <a:spcPts val="0"/>
              </a:spcBef>
              <a:spcAft>
                <a:spcPts val="600"/>
              </a:spcAft>
              <a:tabLst>
                <a:tab pos="3223260" algn="l"/>
              </a:tabLst>
            </a:pPr>
            <a:r>
              <a:rPr lang="en-US" u="sng">
                <a:solidFill>
                  <a:srgbClr val="000000"/>
                </a:solidFill>
                <a:effectLst/>
                <a:ea typeface="Trebuchet MS" panose="020B0703020202090204" pitchFamily="34" charset="0"/>
                <a:cs typeface="Times New Roman" panose="02020603050405020304" pitchFamily="18" charset="0"/>
                <a:hlinkClick r:id="rId2"/>
              </a:rPr>
              <a:t>National Security Intelligence Activity: A Philosophical Analysis</a:t>
            </a:r>
            <a:endParaRPr lang="en-US">
              <a:solidFill>
                <a:srgbClr val="404040"/>
              </a:solidFill>
              <a:ea typeface="Trebuchet MS" panose="020B0703020202090204" pitchFamily="34" charset="0"/>
              <a:cs typeface="Times New Roman" panose="02020603050405020304" pitchFamily="18" charset="0"/>
            </a:endParaRPr>
          </a:p>
          <a:p>
            <a:pPr>
              <a:spcBef>
                <a:spcPts val="0"/>
              </a:spcBef>
              <a:spcAft>
                <a:spcPts val="600"/>
              </a:spcAft>
              <a:tabLst>
                <a:tab pos="3223260" algn="l"/>
              </a:tabLst>
            </a:pPr>
            <a:endParaRPr lang="en-US" u="sng">
              <a:solidFill>
                <a:srgbClr val="000000"/>
              </a:solidFill>
              <a:effectLst/>
              <a:ea typeface="Times New Roman" panose="02020603050405020304" pitchFamily="18" charset="0"/>
              <a:cs typeface="Times New Roman" panose="02020603050405020304" pitchFamily="18" charset="0"/>
              <a:hlinkClick r:id=""/>
            </a:endParaRPr>
          </a:p>
          <a:p>
            <a:pPr>
              <a:spcBef>
                <a:spcPts val="0"/>
              </a:spcBef>
              <a:spcAft>
                <a:spcPts val="600"/>
              </a:spcAft>
              <a:tabLst>
                <a:tab pos="3223260" algn="l"/>
              </a:tabLst>
            </a:pPr>
            <a:r>
              <a:rPr lang="en-US" u="sng">
                <a:solidFill>
                  <a:srgbClr val="000000"/>
                </a:solidFill>
                <a:effectLst/>
                <a:ea typeface="Times New Roman" panose="02020603050405020304" pitchFamily="18" charset="0"/>
                <a:cs typeface="Times New Roman" panose="02020603050405020304" pitchFamily="18" charset="0"/>
                <a:hlinkClick r:id=""/>
              </a:rPr>
              <a:t>Rethinking Intelligence Practices and Processes</a:t>
            </a:r>
            <a:r>
              <a:rPr lang="en-US">
                <a:effectLst/>
              </a:rPr>
              <a:t> </a:t>
            </a:r>
            <a:endParaRPr lang="en-US"/>
          </a:p>
        </p:txBody>
      </p:sp>
    </p:spTree>
    <p:extLst>
      <p:ext uri="{BB962C8B-B14F-4D97-AF65-F5344CB8AC3E}">
        <p14:creationId xmlns:p14="http://schemas.microsoft.com/office/powerpoint/2010/main" val="2012336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2047F-775C-2BC8-5012-70E2D8B401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6E485E-D232-5AA3-CA8B-4C8C01004533}"/>
              </a:ext>
            </a:extLst>
          </p:cNvPr>
          <p:cNvSpPr>
            <a:spLocks noGrp="1"/>
          </p:cNvSpPr>
          <p:nvPr>
            <p:ph type="title"/>
          </p:nvPr>
        </p:nvSpPr>
        <p:spPr/>
        <p:txBody>
          <a:bodyPr/>
          <a:lstStyle/>
          <a:p>
            <a:r>
              <a:rPr lang="en-US"/>
              <a:t>National Intelligence Estimate (NIE)</a:t>
            </a:r>
          </a:p>
        </p:txBody>
      </p:sp>
      <p:sp>
        <p:nvSpPr>
          <p:cNvPr id="3" name="Text Placeholder 2">
            <a:extLst>
              <a:ext uri="{FF2B5EF4-FFF2-40B4-BE49-F238E27FC236}">
                <a16:creationId xmlns:a16="http://schemas.microsoft.com/office/drawing/2014/main" id="{C97A1983-DDE2-DE6C-B324-4AD8EECCE904}"/>
              </a:ext>
            </a:extLst>
          </p:cNvPr>
          <p:cNvSpPr>
            <a:spLocks noGrp="1"/>
          </p:cNvSpPr>
          <p:nvPr>
            <p:ph type="body" idx="1"/>
          </p:nvPr>
        </p:nvSpPr>
        <p:spPr/>
        <p:txBody>
          <a:bodyPr/>
          <a:lstStyle/>
          <a:p>
            <a:r>
              <a:rPr lang="en-US"/>
              <a:t>Considered to be among the </a:t>
            </a:r>
            <a:r>
              <a:rPr lang="en-US" b="1">
                <a:solidFill>
                  <a:schemeClr val="accent6"/>
                </a:solidFill>
              </a:rPr>
              <a:t>most authoritative intelligence analysis </a:t>
            </a:r>
            <a:r>
              <a:rPr lang="en-US"/>
              <a:t>documents that can be produced</a:t>
            </a:r>
          </a:p>
          <a:p>
            <a:endParaRPr lang="en-US"/>
          </a:p>
          <a:p>
            <a:r>
              <a:rPr lang="en-US"/>
              <a:t>Involves expert intelligence analysis input from </a:t>
            </a:r>
            <a:r>
              <a:rPr lang="en-US" b="1">
                <a:solidFill>
                  <a:srgbClr val="FF0000"/>
                </a:solidFill>
              </a:rPr>
              <a:t>all U.S. government intelligence agencies</a:t>
            </a:r>
            <a:r>
              <a:rPr lang="en-US"/>
              <a:t>; is indeed signed by the directors of each agency </a:t>
            </a:r>
          </a:p>
          <a:p>
            <a:endParaRPr lang="en-US"/>
          </a:p>
          <a:p>
            <a:r>
              <a:rPr lang="en-US"/>
              <a:t>An NIE was producted on the topic of Iraq’s potential R&amp;D regarding weapons of mass destruction</a:t>
            </a:r>
          </a:p>
        </p:txBody>
      </p:sp>
    </p:spTree>
    <p:extLst>
      <p:ext uri="{BB962C8B-B14F-4D97-AF65-F5344CB8AC3E}">
        <p14:creationId xmlns:p14="http://schemas.microsoft.com/office/powerpoint/2010/main" val="3463005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7F7DB-3BFD-0BFB-0523-C0664C0198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ADE59C-CAC2-1A38-F373-57B206792EAC}"/>
              </a:ext>
            </a:extLst>
          </p:cNvPr>
          <p:cNvSpPr>
            <a:spLocks noGrp="1"/>
          </p:cNvSpPr>
          <p:nvPr>
            <p:ph type="title"/>
          </p:nvPr>
        </p:nvSpPr>
        <p:spPr/>
        <p:txBody>
          <a:bodyPr/>
          <a:lstStyle/>
          <a:p>
            <a:r>
              <a:rPr lang="en-US"/>
              <a:t>National Intelligence Estimate (NIE)</a:t>
            </a:r>
          </a:p>
        </p:txBody>
      </p:sp>
      <p:sp>
        <p:nvSpPr>
          <p:cNvPr id="3" name="Text Placeholder 2">
            <a:extLst>
              <a:ext uri="{FF2B5EF4-FFF2-40B4-BE49-F238E27FC236}">
                <a16:creationId xmlns:a16="http://schemas.microsoft.com/office/drawing/2014/main" id="{717166B8-A09E-B3B6-C3D6-C8806F821436}"/>
              </a:ext>
            </a:extLst>
          </p:cNvPr>
          <p:cNvSpPr>
            <a:spLocks noGrp="1"/>
          </p:cNvSpPr>
          <p:nvPr>
            <p:ph type="body" idx="1"/>
          </p:nvPr>
        </p:nvSpPr>
        <p:spPr/>
        <p:txBody>
          <a:bodyPr/>
          <a:lstStyle/>
          <a:p>
            <a:r>
              <a:rPr lang="en-US"/>
              <a:t>Despite stating intelligence agencies had </a:t>
            </a:r>
            <a:r>
              <a:rPr lang="en-US" b="1">
                <a:solidFill>
                  <a:srgbClr val="FF0000"/>
                </a:solidFill>
              </a:rPr>
              <a:t>limited information </a:t>
            </a:r>
            <a:r>
              <a:rPr lang="en-US"/>
              <a:t>about the potential counter-intelligence in Iraq at the time, </a:t>
            </a:r>
            <a:r>
              <a:rPr lang="en-US" b="1">
                <a:solidFill>
                  <a:srgbClr val="FF0000"/>
                </a:solidFill>
              </a:rPr>
              <a:t>tentative conclusions </a:t>
            </a:r>
            <a:r>
              <a:rPr lang="en-US"/>
              <a:t>were drawn that Iraq continued its weapons of mass destruction programs</a:t>
            </a:r>
          </a:p>
          <a:p>
            <a:pPr marL="114300" indent="0">
              <a:buNone/>
            </a:pPr>
            <a:endParaRPr lang="en-US"/>
          </a:p>
        </p:txBody>
      </p:sp>
      <p:pic>
        <p:nvPicPr>
          <p:cNvPr id="4" name="Picture 3" descr="A close-up of a document&#10;&#10;Description automatically generated">
            <a:extLst>
              <a:ext uri="{FF2B5EF4-FFF2-40B4-BE49-F238E27FC236}">
                <a16:creationId xmlns:a16="http://schemas.microsoft.com/office/drawing/2014/main" id="{219E3B22-AC39-42E2-EAAF-9B56C2885E32}"/>
              </a:ext>
            </a:extLst>
          </p:cNvPr>
          <p:cNvPicPr>
            <a:picLocks noChangeAspect="1"/>
          </p:cNvPicPr>
          <p:nvPr/>
        </p:nvPicPr>
        <p:blipFill>
          <a:blip r:embed="rId2"/>
          <a:stretch>
            <a:fillRect/>
          </a:stretch>
        </p:blipFill>
        <p:spPr>
          <a:xfrm>
            <a:off x="2931694" y="3429000"/>
            <a:ext cx="7772400" cy="3312007"/>
          </a:xfrm>
          <a:prstGeom prst="rect">
            <a:avLst/>
          </a:prstGeom>
        </p:spPr>
      </p:pic>
    </p:spTree>
    <p:extLst>
      <p:ext uri="{BB962C8B-B14F-4D97-AF65-F5344CB8AC3E}">
        <p14:creationId xmlns:p14="http://schemas.microsoft.com/office/powerpoint/2010/main" val="1870140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6FEFB-D981-07E7-84B7-EAD5B64DD1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E178A1-6753-133E-B4BA-6411AD95994A}"/>
              </a:ext>
            </a:extLst>
          </p:cNvPr>
          <p:cNvSpPr>
            <a:spLocks noGrp="1"/>
          </p:cNvSpPr>
          <p:nvPr>
            <p:ph type="title"/>
          </p:nvPr>
        </p:nvSpPr>
        <p:spPr/>
        <p:txBody>
          <a:bodyPr/>
          <a:lstStyle/>
          <a:p>
            <a:r>
              <a:rPr lang="en-US"/>
              <a:t>2003 Invasion of Iraq</a:t>
            </a:r>
          </a:p>
        </p:txBody>
      </p:sp>
      <p:sp>
        <p:nvSpPr>
          <p:cNvPr id="3" name="Text Placeholder 2">
            <a:extLst>
              <a:ext uri="{FF2B5EF4-FFF2-40B4-BE49-F238E27FC236}">
                <a16:creationId xmlns:a16="http://schemas.microsoft.com/office/drawing/2014/main" id="{43152C71-8531-EFE6-5A26-D23F840F2DE6}"/>
              </a:ext>
            </a:extLst>
          </p:cNvPr>
          <p:cNvSpPr>
            <a:spLocks noGrp="1"/>
          </p:cNvSpPr>
          <p:nvPr>
            <p:ph type="body" idx="1"/>
          </p:nvPr>
        </p:nvSpPr>
        <p:spPr>
          <a:xfrm>
            <a:off x="838200" y="1825625"/>
            <a:ext cx="11160760" cy="4902434"/>
          </a:xfrm>
        </p:spPr>
        <p:txBody>
          <a:bodyPr>
            <a:normAutofit/>
          </a:bodyPr>
          <a:lstStyle/>
          <a:p>
            <a:r>
              <a:rPr lang="en-US">
                <a:latin typeface="Garamond" panose="02020404030301010803" pitchFamily="18" charset="0"/>
              </a:rPr>
              <a:t>Secretary of State Colin Powell </a:t>
            </a:r>
            <a:br>
              <a:rPr lang="en-US">
                <a:latin typeface="Garamond" panose="02020404030301010803" pitchFamily="18" charset="0"/>
              </a:rPr>
            </a:br>
            <a:r>
              <a:rPr lang="en-US">
                <a:latin typeface="Garamond" panose="02020404030301010803" pitchFamily="18" charset="0"/>
              </a:rPr>
              <a:t>presented the U.S. case to the </a:t>
            </a:r>
            <a:br>
              <a:rPr lang="en-US">
                <a:latin typeface="Garamond" panose="02020404030301010803" pitchFamily="18" charset="0"/>
              </a:rPr>
            </a:br>
            <a:r>
              <a:rPr lang="en-US">
                <a:latin typeface="Garamond" panose="02020404030301010803" pitchFamily="18" charset="0"/>
              </a:rPr>
              <a:t>United Nations in the interest of </a:t>
            </a:r>
            <a:br>
              <a:rPr lang="en-US">
                <a:latin typeface="Garamond" panose="02020404030301010803" pitchFamily="18" charset="0"/>
              </a:rPr>
            </a:br>
            <a:r>
              <a:rPr lang="en-US">
                <a:latin typeface="Garamond" panose="02020404030301010803" pitchFamily="18" charset="0"/>
              </a:rPr>
              <a:t>garnering support</a:t>
            </a:r>
          </a:p>
          <a:p>
            <a:pPr marL="0" indent="0">
              <a:buNone/>
            </a:pPr>
            <a:endParaRPr lang="en-US">
              <a:solidFill>
                <a:srgbClr val="333333"/>
              </a:solidFill>
            </a:endParaRPr>
          </a:p>
          <a:p>
            <a:pPr marL="0" indent="0">
              <a:buNone/>
            </a:pPr>
            <a:endParaRPr lang="en-US" b="0" i="0">
              <a:solidFill>
                <a:srgbClr val="333333"/>
              </a:solidFill>
              <a:effectLst/>
              <a:latin typeface="Garamond" panose="02020404030301010803" pitchFamily="18" charset="0"/>
            </a:endParaRPr>
          </a:p>
        </p:txBody>
      </p:sp>
      <p:pic>
        <p:nvPicPr>
          <p:cNvPr id="5" name="Picture 4" descr="A person in a suit speaking into a microphone&#10;&#10;Description automatically generated">
            <a:extLst>
              <a:ext uri="{FF2B5EF4-FFF2-40B4-BE49-F238E27FC236}">
                <a16:creationId xmlns:a16="http://schemas.microsoft.com/office/drawing/2014/main" id="{8F7634D7-E7A3-9876-66D5-473982C38FC3}"/>
              </a:ext>
            </a:extLst>
          </p:cNvPr>
          <p:cNvPicPr>
            <a:picLocks noChangeAspect="1"/>
          </p:cNvPicPr>
          <p:nvPr/>
        </p:nvPicPr>
        <p:blipFill>
          <a:blip r:embed="rId2"/>
          <a:stretch>
            <a:fillRect/>
          </a:stretch>
        </p:blipFill>
        <p:spPr>
          <a:xfrm>
            <a:off x="6570986" y="931793"/>
            <a:ext cx="4782814" cy="3333264"/>
          </a:xfrm>
          <a:prstGeom prst="rect">
            <a:avLst/>
          </a:prstGeom>
        </p:spPr>
      </p:pic>
      <p:sp>
        <p:nvSpPr>
          <p:cNvPr id="4" name="TextBox 3">
            <a:extLst>
              <a:ext uri="{FF2B5EF4-FFF2-40B4-BE49-F238E27FC236}">
                <a16:creationId xmlns:a16="http://schemas.microsoft.com/office/drawing/2014/main" id="{4BA9B5DB-0169-4E02-11CA-0A8A15B9CE8A}"/>
              </a:ext>
            </a:extLst>
          </p:cNvPr>
          <p:cNvSpPr txBox="1"/>
          <p:nvPr/>
        </p:nvSpPr>
        <p:spPr>
          <a:xfrm>
            <a:off x="81280" y="4399994"/>
            <a:ext cx="12110720" cy="20928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"My colleagues, every statement I make today is backed up by sources...What we're giving you are facts and conclusions based on solid intelligence...Saddam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Hussein has chemical weapons...and Saddam Hussein has no compunction about using them again — against his neighbors, and against his own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7135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44782-5F3D-9F88-1AB5-9AB58067812D}"/>
            </a:ext>
          </a:extLst>
        </p:cNvPr>
        <p:cNvGrpSpPr/>
        <p:nvPr/>
      </p:nvGrpSpPr>
      <p:grpSpPr>
        <a:xfrm>
          <a:off x="0" y="0"/>
          <a:ext cx="0" cy="0"/>
          <a:chOff x="0" y="0"/>
          <a:chExt cx="0" cy="0"/>
        </a:xfrm>
      </p:grpSpPr>
      <p:pic>
        <p:nvPicPr>
          <p:cNvPr id="4" name="Picture 3" descr="A large fire in a city at night&#10;&#10;Description automatically generated">
            <a:extLst>
              <a:ext uri="{FF2B5EF4-FFF2-40B4-BE49-F238E27FC236}">
                <a16:creationId xmlns:a16="http://schemas.microsoft.com/office/drawing/2014/main" id="{D1187DFC-B989-8148-1115-F643AE916A6B}"/>
              </a:ext>
            </a:extLst>
          </p:cNvPr>
          <p:cNvPicPr>
            <a:picLocks noChangeAspect="1"/>
          </p:cNvPicPr>
          <p:nvPr/>
        </p:nvPicPr>
        <p:blipFill>
          <a:blip r:embed="rId2">
            <a:alphaModFix amt="5000"/>
          </a:blip>
          <a:stretch>
            <a:fillRect/>
          </a:stretch>
        </p:blipFill>
        <p:spPr>
          <a:xfrm>
            <a:off x="0" y="0"/>
            <a:ext cx="12191999" cy="6870715"/>
          </a:xfrm>
          <a:prstGeom prst="rect">
            <a:avLst/>
          </a:prstGeom>
        </p:spPr>
      </p:pic>
      <p:sp>
        <p:nvSpPr>
          <p:cNvPr id="2" name="Title 1">
            <a:extLst>
              <a:ext uri="{FF2B5EF4-FFF2-40B4-BE49-F238E27FC236}">
                <a16:creationId xmlns:a16="http://schemas.microsoft.com/office/drawing/2014/main" id="{C9EF526C-B1B9-E49F-88E4-519127600123}"/>
              </a:ext>
            </a:extLst>
          </p:cNvPr>
          <p:cNvSpPr>
            <a:spLocks noGrp="1"/>
          </p:cNvSpPr>
          <p:nvPr>
            <p:ph type="title"/>
          </p:nvPr>
        </p:nvSpPr>
        <p:spPr/>
        <p:txBody>
          <a:bodyPr/>
          <a:lstStyle/>
          <a:p>
            <a:r>
              <a:rPr lang="en-US"/>
              <a:t>Intelligence Failure</a:t>
            </a:r>
          </a:p>
        </p:txBody>
      </p:sp>
      <p:sp>
        <p:nvSpPr>
          <p:cNvPr id="3" name="Text Placeholder 2">
            <a:extLst>
              <a:ext uri="{FF2B5EF4-FFF2-40B4-BE49-F238E27FC236}">
                <a16:creationId xmlns:a16="http://schemas.microsoft.com/office/drawing/2014/main" id="{8F79D726-DBDF-6AA5-6698-A776CF9D99B6}"/>
              </a:ext>
            </a:extLst>
          </p:cNvPr>
          <p:cNvSpPr>
            <a:spLocks noGrp="1"/>
          </p:cNvSpPr>
          <p:nvPr>
            <p:ph type="body" idx="1"/>
          </p:nvPr>
        </p:nvSpPr>
        <p:spPr>
          <a:xfrm>
            <a:off x="838200" y="1825625"/>
            <a:ext cx="10515600" cy="4902434"/>
          </a:xfrm>
          <a:effectLst>
            <a:outerShdw blurRad="63500" sx="102000" sy="102000" algn="ctr" rotWithShape="0">
              <a:prstClr val="black">
                <a:alpha val="40000"/>
              </a:prstClr>
            </a:outerShdw>
          </a:effectLst>
        </p:spPr>
        <p:txBody>
          <a:bodyPr>
            <a:normAutofit/>
          </a:bodyPr>
          <a:lstStyle/>
          <a:p>
            <a:r>
              <a:rPr lang="en-US"/>
              <a:t>The U.S. and coalition forces toppled the Iraq regime led by Saddam Hussein within a week; no weapons of mass destruction were found</a:t>
            </a:r>
          </a:p>
          <a:p>
            <a:endParaRPr lang="en-US"/>
          </a:p>
          <a:p>
            <a:r>
              <a:rPr lang="en-US"/>
              <a:t>In 1991, </a:t>
            </a:r>
            <a:r>
              <a:rPr lang="en-US" b="1">
                <a:solidFill>
                  <a:srgbClr val="FF0000"/>
                </a:solidFill>
              </a:rPr>
              <a:t>Hussein lied about weapon manufacturing</a:t>
            </a:r>
            <a:r>
              <a:rPr lang="en-US"/>
              <a:t>, but following sanctions </a:t>
            </a:r>
            <a:r>
              <a:rPr lang="en-US" b="1">
                <a:solidFill>
                  <a:srgbClr val="FF0000"/>
                </a:solidFill>
              </a:rPr>
              <a:t>he closed down such operations</a:t>
            </a:r>
          </a:p>
          <a:p>
            <a:endParaRPr lang="en-US"/>
          </a:p>
          <a:p>
            <a:r>
              <a:rPr lang="en-US">
                <a:effectLst>
                  <a:outerShdw blurRad="489563" dist="50800" dir="11820000" sx="1000" sy="1000" algn="ctr" rotWithShape="0">
                    <a:srgbClr val="000000">
                      <a:alpha val="92952"/>
                    </a:srgbClr>
                  </a:outerShdw>
                </a:effectLst>
              </a:rPr>
              <a:t>However, </a:t>
            </a:r>
            <a:r>
              <a:rPr lang="en-US" b="1">
                <a:solidFill>
                  <a:srgbClr val="FF0000"/>
                </a:solidFill>
                <a:effectLst>
                  <a:outerShdw blurRad="489563" dist="50800" dir="11820000" sx="1000" sy="1000" algn="ctr" rotWithShape="0">
                    <a:srgbClr val="000000">
                      <a:alpha val="92952"/>
                    </a:srgbClr>
                  </a:outerShdw>
                </a:effectLst>
              </a:rPr>
              <a:t>he did not tell the Iraqi people or his cabinet</a:t>
            </a:r>
            <a:r>
              <a:rPr lang="en-US">
                <a:effectLst>
                  <a:outerShdw blurRad="489563" dist="50800" dir="11820000" sx="1000" sy="1000" algn="ctr" rotWithShape="0">
                    <a:srgbClr val="000000">
                      <a:alpha val="92952"/>
                    </a:srgbClr>
                  </a:outerShdw>
                </a:effectLst>
              </a:rPr>
              <a:t> because he did not want to appear weak; he assumed U.S. intelligence was so good it would know</a:t>
            </a:r>
          </a:p>
          <a:p>
            <a:endParaRPr lang="en-US"/>
          </a:p>
          <a:p>
            <a:endParaRPr lang="en-US"/>
          </a:p>
        </p:txBody>
      </p:sp>
    </p:spTree>
    <p:extLst>
      <p:ext uri="{BB962C8B-B14F-4D97-AF65-F5344CB8AC3E}">
        <p14:creationId xmlns:p14="http://schemas.microsoft.com/office/powerpoint/2010/main" val="357201392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2199</TotalTime>
  <Words>3215</Words>
  <Application>Microsoft Macintosh PowerPoint</Application>
  <PresentationFormat>Widescreen</PresentationFormat>
  <Paragraphs>373</Paragraphs>
  <Slides>55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Aptos</vt:lpstr>
      <vt:lpstr>Arial</vt:lpstr>
      <vt:lpstr>Garamond</vt:lpstr>
      <vt:lpstr>Times New Roman</vt:lpstr>
      <vt:lpstr>Trebuchet MS</vt:lpstr>
      <vt:lpstr>1_Office Theme</vt:lpstr>
      <vt:lpstr>Foundations: Part 2</vt:lpstr>
      <vt:lpstr>Outline</vt:lpstr>
      <vt:lpstr>Outline</vt:lpstr>
      <vt:lpstr>1991 Gulf War</vt:lpstr>
      <vt:lpstr>2003 Invasion of Iraq</vt:lpstr>
      <vt:lpstr>National Intelligence Estimate (NIE)</vt:lpstr>
      <vt:lpstr>National Intelligence Estimate (NIE)</vt:lpstr>
      <vt:lpstr>2003 Invasion of Iraq</vt:lpstr>
      <vt:lpstr>Intelligence Failure</vt:lpstr>
      <vt:lpstr>Intelligence Failure</vt:lpstr>
      <vt:lpstr>Explanation</vt:lpstr>
      <vt:lpstr>Explanation</vt:lpstr>
      <vt:lpstr>Outline</vt:lpstr>
      <vt:lpstr>Knowledge</vt:lpstr>
      <vt:lpstr>For JTB</vt:lpstr>
      <vt:lpstr>Knowledge is More than JTB</vt:lpstr>
      <vt:lpstr>Upshot</vt:lpstr>
      <vt:lpstr>For our Purposes</vt:lpstr>
      <vt:lpstr>Epistemic Defeaters</vt:lpstr>
      <vt:lpstr>Epistemic Defeaters</vt:lpstr>
      <vt:lpstr>Epistemic Defeaters</vt:lpstr>
      <vt:lpstr>Even More Complications...</vt:lpstr>
      <vt:lpstr>Low Stakes</vt:lpstr>
      <vt:lpstr>Low Stakes</vt:lpstr>
      <vt:lpstr>High Stakes</vt:lpstr>
      <vt:lpstr>High Stakes</vt:lpstr>
      <vt:lpstr>Outline</vt:lpstr>
      <vt:lpstr>Evidence &amp; Valid Arguments</vt:lpstr>
      <vt:lpstr>Evidence &amp; Valid Arguments</vt:lpstr>
      <vt:lpstr>Deductive Arguments</vt:lpstr>
      <vt:lpstr>Deductive Arguments</vt:lpstr>
      <vt:lpstr>Evidence &amp; Valid Arguments</vt:lpstr>
      <vt:lpstr>Evidence &amp; Risky Arguments </vt:lpstr>
      <vt:lpstr>Inductive Examples</vt:lpstr>
      <vt:lpstr>Proportions </vt:lpstr>
      <vt:lpstr>Proportions </vt:lpstr>
      <vt:lpstr>Proportions </vt:lpstr>
      <vt:lpstr>Proportions </vt:lpstr>
      <vt:lpstr>Proportions </vt:lpstr>
      <vt:lpstr>Proportions </vt:lpstr>
      <vt:lpstr>Proportions </vt:lpstr>
      <vt:lpstr>Proportions </vt:lpstr>
      <vt:lpstr>NIE Revisited</vt:lpstr>
      <vt:lpstr>NIE Revisited</vt:lpstr>
      <vt:lpstr>PowerPoint Presentation</vt:lpstr>
      <vt:lpstr>NIE Revisited</vt:lpstr>
      <vt:lpstr>Evidence &amp; Valid Arguments</vt:lpstr>
      <vt:lpstr>Abductive Arguments</vt:lpstr>
      <vt:lpstr>Abductive Arguments</vt:lpstr>
      <vt:lpstr>Abductive Arguments</vt:lpstr>
      <vt:lpstr>Best Explanation(s)</vt:lpstr>
      <vt:lpstr>Best Explanation(s)</vt:lpstr>
      <vt:lpstr>Best Explanation(s)</vt:lpstr>
      <vt:lpstr>Summary</vt:lpstr>
      <vt:lpstr>Readings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Beverley</dc:creator>
  <cp:lastModifiedBy>John Beverley</cp:lastModifiedBy>
  <cp:revision>5</cp:revision>
  <dcterms:created xsi:type="dcterms:W3CDTF">2024-08-28T01:19:37Z</dcterms:created>
  <dcterms:modified xsi:type="dcterms:W3CDTF">2024-08-29T13:59:08Z</dcterms:modified>
</cp:coreProperties>
</file>